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56" r:id="rId5"/>
    <p:sldId id="416" r:id="rId6"/>
    <p:sldId id="260" r:id="rId7"/>
    <p:sldId id="259" r:id="rId8"/>
    <p:sldId id="261" r:id="rId9"/>
    <p:sldId id="263" r:id="rId10"/>
    <p:sldId id="262" r:id="rId11"/>
    <p:sldId id="284" r:id="rId12"/>
    <p:sldId id="285" r:id="rId13"/>
    <p:sldId id="286" r:id="rId14"/>
    <p:sldId id="287" r:id="rId15"/>
    <p:sldId id="270" r:id="rId16"/>
    <p:sldId id="394" r:id="rId17"/>
    <p:sldId id="288" r:id="rId18"/>
    <p:sldId id="269" r:id="rId19"/>
    <p:sldId id="271" r:id="rId20"/>
    <p:sldId id="404" r:id="rId21"/>
    <p:sldId id="405" r:id="rId22"/>
    <p:sldId id="407" r:id="rId23"/>
    <p:sldId id="409" r:id="rId24"/>
    <p:sldId id="417" r:id="rId25"/>
    <p:sldId id="408" r:id="rId26"/>
    <p:sldId id="275" r:id="rId27"/>
    <p:sldId id="411" r:id="rId28"/>
    <p:sldId id="412" r:id="rId29"/>
    <p:sldId id="414" r:id="rId30"/>
    <p:sldId id="421" r:id="rId31"/>
    <p:sldId id="418" r:id="rId32"/>
    <p:sldId id="419"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053E0F-12D8-76DB-21BF-F87ABA6F1935}" name="Mylène Ducrey Monnier" initials="MDM" userId="Mylène Ducrey Monnier" providerId="None"/>
  <p188:author id="{B1FA87EB-292B-F60D-5521-52D1335E44A2}" name="Catherine Tobola" initials="CT" userId="S::catherine.tobola@hepvs.ch::f6ceb1da-c482-458b-82b4-83f0c18d75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dgm:t>
        <a:bodyPr/>
        <a:lstStyle/>
        <a:p>
          <a:r>
            <a:rPr lang="fr-CH"/>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dgm:t>
        <a:bodyPr/>
        <a:lstStyle/>
        <a:p>
          <a:r>
            <a:rPr lang="fr-CH"/>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a:solidFill>
          <a:schemeClr val="tx2">
            <a:lumMod val="25000"/>
            <a:lumOff val="75000"/>
          </a:schemeClr>
        </a:solidFill>
      </dgm:spPr>
      <dgm:t>
        <a:bodyPr/>
        <a:lstStyle/>
        <a:p>
          <a:r>
            <a:rPr lang="fr-CH"/>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75000"/>
            <a:lumOff val="25000"/>
          </a:schemeClr>
        </a:solidFill>
      </dgm:spPr>
      <dgm:t>
        <a:bodyPr/>
        <a:lstStyle/>
        <a:p>
          <a:r>
            <a:rPr lang="fr-CH"/>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a:solidFill>
          <a:schemeClr val="tx2">
            <a:lumMod val="25000"/>
            <a:lumOff val="75000"/>
          </a:schemeClr>
        </a:solidFill>
      </dgm:spPr>
      <dgm:t>
        <a:bodyPr/>
        <a:lstStyle/>
        <a:p>
          <a:r>
            <a:rPr lang="fr-CH"/>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75000"/>
            <a:lumOff val="25000"/>
          </a:schemeClr>
        </a:solidFill>
      </dgm:spPr>
      <dgm:t>
        <a:bodyPr/>
        <a:lstStyle/>
        <a:p>
          <a:r>
            <a:rPr lang="fr-CH"/>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3</a:t>
          </a:r>
        </a:p>
      </dsp:txBody>
      <dsp:txXfrm>
        <a:off x="2082763" y="754700"/>
        <a:ext cx="624573" cy="4163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3</a:t>
          </a:r>
        </a:p>
      </dsp:txBody>
      <dsp:txXfrm>
        <a:off x="2082763" y="754700"/>
        <a:ext cx="624573" cy="4163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3</a:t>
          </a:r>
        </a:p>
      </dsp:txBody>
      <dsp:txXfrm>
        <a:off x="2082763" y="754700"/>
        <a:ext cx="624573" cy="4163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3</a:t>
          </a:r>
        </a:p>
      </dsp:txBody>
      <dsp:txXfrm>
        <a:off x="2082763" y="754700"/>
        <a:ext cx="624573" cy="4163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3</a:t>
          </a:r>
        </a:p>
      </dsp:txBody>
      <dsp:txXfrm>
        <a:off x="2082763" y="754700"/>
        <a:ext cx="624573" cy="4163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a:t>3</a:t>
          </a:r>
        </a:p>
      </dsp:txBody>
      <dsp:txXfrm>
        <a:off x="2082763" y="754700"/>
        <a:ext cx="624573" cy="4163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1E20E-A635-2643-8CFC-02631A152EC1}" type="datetimeFigureOut">
              <a:rPr lang="fr-FR" smtClean="0"/>
              <a:t>23/05/2025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29B56-BDC5-6041-AFF3-9DE63A83B5C4}" type="slidenum">
              <a:rPr lang="fr-FR" smtClean="0"/>
              <a:t>‹#›</a:t>
            </a:fld>
            <a:endParaRPr lang="fr-FR"/>
          </a:p>
        </p:txBody>
      </p:sp>
    </p:spTree>
    <p:extLst>
      <p:ext uri="{BB962C8B-B14F-4D97-AF65-F5344CB8AC3E}">
        <p14:creationId xmlns:p14="http://schemas.microsoft.com/office/powerpoint/2010/main" val="100568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CTO</a:t>
            </a:r>
          </a:p>
        </p:txBody>
      </p:sp>
      <p:sp>
        <p:nvSpPr>
          <p:cNvPr id="4" name="Slide Number Placeholder 3"/>
          <p:cNvSpPr>
            <a:spLocks noGrp="1"/>
          </p:cNvSpPr>
          <p:nvPr>
            <p:ph type="sldNum" sz="quarter" idx="5"/>
          </p:nvPr>
        </p:nvSpPr>
        <p:spPr/>
        <p:txBody>
          <a:bodyPr/>
          <a:lstStyle/>
          <a:p>
            <a:fld id="{BF829B56-BDC5-6041-AFF3-9DE63A83B5C4}" type="slidenum">
              <a:rPr lang="fr-FR" smtClean="0"/>
              <a:t>1</a:t>
            </a:fld>
            <a:endParaRPr lang="fr-FR"/>
          </a:p>
        </p:txBody>
      </p:sp>
    </p:spTree>
    <p:extLst>
      <p:ext uri="{BB962C8B-B14F-4D97-AF65-F5344CB8AC3E}">
        <p14:creationId xmlns:p14="http://schemas.microsoft.com/office/powerpoint/2010/main" val="3401182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CTO: </a:t>
            </a:r>
          </a:p>
          <a:p>
            <a:endParaRPr lang="en-US">
              <a:latin typeface="Calibri"/>
              <a:ea typeface="Calibri"/>
              <a:cs typeface="Calibri"/>
            </a:endParaRPr>
          </a:p>
          <a:p>
            <a:pPr>
              <a:lnSpc>
                <a:spcPct val="90000"/>
              </a:lnSpc>
              <a:spcBef>
                <a:spcPts val="1000"/>
              </a:spcBef>
            </a:pPr>
            <a:r>
              <a:rPr lang="fr-FR"/>
              <a:t>Réforme perpétuelle, vise de meilleurs apprentissages pour tous, fait apparaître une combinaison de nouvelles prescriptions du travail enseignant : </a:t>
            </a:r>
            <a:endParaRPr lang="en-US"/>
          </a:p>
          <a:p>
            <a:pPr marL="628650" lvl="1" indent="-171450">
              <a:lnSpc>
                <a:spcPct val="90000"/>
              </a:lnSpc>
              <a:spcBef>
                <a:spcPts val="500"/>
              </a:spcBef>
              <a:buFont typeface="Arial"/>
              <a:buChar char="•"/>
            </a:pPr>
            <a:r>
              <a:rPr lang="fr-FR"/>
              <a:t>Promotion d’une nouvelle conception de l’évaluation – constructive (Hadji, Pasquini), positive (Mottier Lopez &amp; Girardet) </a:t>
            </a:r>
            <a:endParaRPr lang="en-US"/>
          </a:p>
          <a:p>
            <a:pPr marL="628650" lvl="1" indent="-171450">
              <a:lnSpc>
                <a:spcPct val="90000"/>
              </a:lnSpc>
              <a:spcBef>
                <a:spcPts val="500"/>
              </a:spcBef>
              <a:buFont typeface="Arial"/>
              <a:buChar char="•"/>
            </a:pPr>
            <a:r>
              <a:rPr lang="fr-FR"/>
              <a:t>Edition de nouveaux moyens d’enseignements pour la Romandie </a:t>
            </a:r>
            <a:endParaRPr lang="en-US"/>
          </a:p>
          <a:p>
            <a:pPr marL="628650" lvl="1" indent="-171450">
              <a:lnSpc>
                <a:spcPct val="90000"/>
              </a:lnSpc>
              <a:spcBef>
                <a:spcPts val="500"/>
              </a:spcBef>
              <a:buFont typeface="Arial"/>
              <a:buChar char="•"/>
            </a:pPr>
            <a:r>
              <a:rPr lang="fr-FR"/>
              <a:t>Perspective de l’école inclusive </a:t>
            </a:r>
          </a:p>
          <a:p>
            <a:pPr marL="628650" lvl="1" indent="-171450">
              <a:lnSpc>
                <a:spcPct val="90000"/>
              </a:lnSpc>
              <a:spcBef>
                <a:spcPts val="500"/>
              </a:spcBef>
              <a:buFont typeface="Arial"/>
              <a:buChar char="•"/>
            </a:pPr>
            <a:endParaRPr lang="fr-FR"/>
          </a:p>
          <a:p>
            <a:pPr marL="0" lvl="0" indent="0">
              <a:lnSpc>
                <a:spcPct val="90000"/>
              </a:lnSpc>
              <a:spcBef>
                <a:spcPts val="500"/>
              </a:spcBef>
              <a:buFont typeface="Arial"/>
              <a:buNone/>
            </a:pPr>
            <a:r>
              <a:rPr lang="fr-FR"/>
              <a:t>Accompagnement... Des transformations exigées dans le contexte d’une forme de réforme perpétuelle</a:t>
            </a:r>
          </a:p>
          <a:p>
            <a:pPr marL="0" lvl="0" indent="0">
              <a:lnSpc>
                <a:spcPct val="90000"/>
              </a:lnSpc>
              <a:spcBef>
                <a:spcPts val="500"/>
              </a:spcBef>
              <a:buFont typeface="Arial"/>
              <a:buNone/>
            </a:pPr>
            <a:endParaRPr lang="fr-FR"/>
          </a:p>
          <a:p>
            <a:pPr marL="0" lvl="0" indent="0">
              <a:lnSpc>
                <a:spcPct val="90000"/>
              </a:lnSpc>
              <a:spcBef>
                <a:spcPts val="500"/>
              </a:spcBef>
              <a:buFont typeface="Arial"/>
              <a:buNone/>
            </a:pPr>
            <a:r>
              <a:rPr lang="fr-FR"/>
              <a:t>+ selon proposition: mettre à l’épreuve le cadre conceptuel et solidifier la méthodologie ??</a:t>
            </a:r>
          </a:p>
          <a:p>
            <a:pPr marL="457200" lvl="1" indent="0">
              <a:lnSpc>
                <a:spcPct val="90000"/>
              </a:lnSpc>
              <a:spcBef>
                <a:spcPts val="500"/>
              </a:spcBef>
              <a:buFont typeface="Arial"/>
              <a:buNone/>
            </a:pPr>
            <a:endParaRPr lang="fr-FR"/>
          </a:p>
          <a:p>
            <a:pPr marL="628650" lvl="1" indent="-171450">
              <a:lnSpc>
                <a:spcPct val="90000"/>
              </a:lnSpc>
              <a:spcBef>
                <a:spcPts val="500"/>
              </a:spcBef>
              <a:buFont typeface="Arial"/>
              <a:buChar char="•"/>
            </a:pPr>
            <a:endParaRPr lang="fr-FR"/>
          </a:p>
          <a:p>
            <a:pPr marL="628650" lvl="1" indent="-171450">
              <a:lnSpc>
                <a:spcPct val="90000"/>
              </a:lnSpc>
              <a:spcBef>
                <a:spcPts val="500"/>
              </a:spcBef>
              <a:buFont typeface="Arial"/>
              <a:buChar char="•"/>
            </a:pPr>
            <a:endParaRPr lang="fr-FR"/>
          </a:p>
        </p:txBody>
      </p:sp>
      <p:sp>
        <p:nvSpPr>
          <p:cNvPr id="4" name="Slide Number Placeholder 3"/>
          <p:cNvSpPr>
            <a:spLocks noGrp="1"/>
          </p:cNvSpPr>
          <p:nvPr>
            <p:ph type="sldNum" sz="quarter" idx="5"/>
          </p:nvPr>
        </p:nvSpPr>
        <p:spPr/>
        <p:txBody>
          <a:bodyPr/>
          <a:lstStyle/>
          <a:p>
            <a:fld id="{BF829B56-BDC5-6041-AFF3-9DE63A83B5C4}" type="slidenum">
              <a:rPr lang="fr-FR" smtClean="0"/>
              <a:t>2</a:t>
            </a:fld>
            <a:endParaRPr lang="fr-FR"/>
          </a:p>
        </p:txBody>
      </p:sp>
    </p:spTree>
    <p:extLst>
      <p:ext uri="{BB962C8B-B14F-4D97-AF65-F5344CB8AC3E}">
        <p14:creationId xmlns:p14="http://schemas.microsoft.com/office/powerpoint/2010/main" val="4169702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CTO</a:t>
            </a:r>
            <a:endParaRPr lang="en-US"/>
          </a:p>
          <a:p>
            <a:endParaRPr lang="fr-FR"/>
          </a:p>
          <a:p>
            <a:r>
              <a:rPr lang="fr-FR"/>
              <a:t>Travail des genres dans le quotidien des classes</a:t>
            </a:r>
          </a:p>
          <a:p>
            <a:r>
              <a:rPr lang="fr-FR"/>
              <a:t>Utilisation relative aux injonctions (ECR) et aux ME (</a:t>
            </a:r>
            <a:r>
              <a:rPr lang="fr-FR" err="1"/>
              <a:t>Corome</a:t>
            </a:r>
            <a:r>
              <a:rPr lang="fr-FR"/>
              <a:t>, île aux mots, etc. )</a:t>
            </a:r>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3</a:t>
            </a:fld>
            <a:endParaRPr lang="fr-FR"/>
          </a:p>
        </p:txBody>
      </p:sp>
    </p:spTree>
    <p:extLst>
      <p:ext uri="{BB962C8B-B14F-4D97-AF65-F5344CB8AC3E}">
        <p14:creationId xmlns:p14="http://schemas.microsoft.com/office/powerpoint/2010/main" val="42105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MD</a:t>
            </a:r>
          </a:p>
          <a:p>
            <a:endParaRPr lang="fr-CH"/>
          </a:p>
          <a:p>
            <a:pPr marL="0" indent="0">
              <a:buNone/>
            </a:pPr>
            <a:r>
              <a:rPr lang="fr-FR"/>
              <a:t>Une évaluation constructive (Hadji, 2016; Pasquini, 2021; </a:t>
            </a:r>
            <a:r>
              <a:rPr lang="fr-FR" err="1"/>
              <a:t>Brookhart</a:t>
            </a:r>
            <a:r>
              <a:rPr lang="fr-FR"/>
              <a:t>, 2021)</a:t>
            </a:r>
          </a:p>
          <a:p>
            <a:pPr lvl="1">
              <a:buFontTx/>
              <a:buChar char="-"/>
            </a:pPr>
            <a:r>
              <a:rPr lang="fr-FR"/>
              <a:t>Repose sur les principes de l’</a:t>
            </a:r>
            <a:r>
              <a:rPr lang="fr-FR" err="1"/>
              <a:t>AfL</a:t>
            </a:r>
            <a:r>
              <a:rPr lang="fr-FR"/>
              <a:t> (ARG, 2002)</a:t>
            </a:r>
          </a:p>
          <a:p>
            <a:pPr lvl="1">
              <a:buFontTx/>
              <a:buChar char="-"/>
            </a:pPr>
            <a:r>
              <a:rPr lang="fr-FR"/>
              <a:t>Est axée sur les apprentissages (</a:t>
            </a:r>
            <a:r>
              <a:rPr lang="fr-FR" err="1"/>
              <a:t>Carless</a:t>
            </a:r>
            <a:r>
              <a:rPr lang="fr-FR"/>
              <a:t>, 2007; Zeng et al. 2018)</a:t>
            </a:r>
          </a:p>
          <a:p>
            <a:pPr lvl="1">
              <a:buFontTx/>
              <a:buChar char="-"/>
            </a:pPr>
            <a:r>
              <a:rPr lang="fr-FR"/>
              <a:t>Articule les fonctions formative et sommative (</a:t>
            </a:r>
            <a:r>
              <a:rPr lang="fr-FR" err="1"/>
              <a:t>Harlen</a:t>
            </a:r>
            <a:r>
              <a:rPr lang="fr-FR"/>
              <a:t> &amp; James, 1997; </a:t>
            </a:r>
            <a:r>
              <a:rPr lang="fr-FR" err="1"/>
              <a:t>Harlen</a:t>
            </a:r>
            <a:r>
              <a:rPr lang="fr-FR"/>
              <a:t>, 2005)</a:t>
            </a:r>
          </a:p>
          <a:p>
            <a:pPr lvl="1">
              <a:buFontTx/>
              <a:buChar char="-"/>
            </a:pPr>
            <a:r>
              <a:rPr lang="fr-FR"/>
              <a:t>Conçoit l’évaluation formative comme un étayage et implique les élèves dans les processus évaluatifs (Allal &amp; Mottiez Lopez, 2005; </a:t>
            </a:r>
            <a:r>
              <a:rPr lang="fr-FR" err="1"/>
              <a:t>Laveault</a:t>
            </a:r>
            <a:r>
              <a:rPr lang="fr-FR"/>
              <a:t>, 2012, </a:t>
            </a:r>
            <a:r>
              <a:rPr lang="fr-FR" err="1"/>
              <a:t>Tobola</a:t>
            </a:r>
            <a:r>
              <a:rPr lang="fr-FR"/>
              <a:t> </a:t>
            </a:r>
            <a:r>
              <a:rPr lang="fr-FR" err="1"/>
              <a:t>Couchepin</a:t>
            </a:r>
            <a:r>
              <a:rPr lang="fr-FR"/>
              <a:t>, 2027)</a:t>
            </a:r>
          </a:p>
          <a:p>
            <a:pPr lvl="0">
              <a:buFontTx/>
              <a:buNone/>
            </a:pPr>
            <a:endParaRPr lang="fr-FR"/>
          </a:p>
          <a:p>
            <a:pPr lvl="0">
              <a:buFontTx/>
              <a:buNone/>
            </a:pPr>
            <a:r>
              <a:rPr lang="fr-FR"/>
              <a:t>Discutée et défendue au sein du réseau </a:t>
            </a:r>
            <a:r>
              <a:rPr lang="fr-FR" err="1"/>
              <a:t>IEAN.ch</a:t>
            </a:r>
            <a:r>
              <a:rPr lang="fr-FR"/>
              <a:t> qui réunit les chercheurs et les représentant des politiques éducatives dans tous les cantons de Suisse romande. </a:t>
            </a:r>
          </a:p>
          <a:p>
            <a:pPr lvl="0">
              <a:buFontTx/>
              <a:buNone/>
            </a:pPr>
            <a:endParaRPr lang="fr-FR"/>
          </a:p>
          <a:p>
            <a:pPr marL="0" indent="0">
              <a:buNone/>
            </a:pPr>
            <a:r>
              <a:rPr lang="fr-FR"/>
              <a:t>Des compétences professionnelles à développer</a:t>
            </a:r>
          </a:p>
          <a:p>
            <a:pPr lvl="1">
              <a:buFontTx/>
              <a:buChar char="-"/>
            </a:pPr>
            <a:r>
              <a:rPr lang="fr-FR"/>
              <a:t>Evaluer les apprentissages: un geste professionnel qui subsume tous les autres (Jorro, 2013) </a:t>
            </a:r>
          </a:p>
          <a:p>
            <a:pPr lvl="1">
              <a:buFontTx/>
              <a:buChar char="-"/>
            </a:pPr>
            <a:r>
              <a:rPr lang="fr-FR"/>
              <a:t>L’évaluation, pierre angulaire de la professionnalisation (Laurier, 2021)</a:t>
            </a:r>
          </a:p>
          <a:p>
            <a:pPr lvl="1">
              <a:buFontTx/>
              <a:buChar char="-"/>
            </a:pPr>
            <a:r>
              <a:rPr lang="fr-FR"/>
              <a:t>Difficultés à évaluer reconnues par les enseignants (Fontaine et al., 2012; De Luca &amp; </a:t>
            </a:r>
            <a:r>
              <a:rPr lang="fr-FR" err="1"/>
              <a:t>Bellara</a:t>
            </a:r>
            <a:r>
              <a:rPr lang="fr-FR"/>
              <a:t>, 2013; Edwards, 2020) qui s’accroit encore avec la perspective inclusive (Jury 2023; Pasquini &amp; </a:t>
            </a:r>
            <a:r>
              <a:rPr lang="fr-FR" err="1"/>
              <a:t>Brina</a:t>
            </a:r>
            <a:r>
              <a:rPr lang="fr-FR"/>
              <a:t>, à paraître)</a:t>
            </a:r>
          </a:p>
          <a:p>
            <a:endParaRPr lang="fr-CH"/>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4</a:t>
            </a:fld>
            <a:endParaRPr lang="fr-FR"/>
          </a:p>
        </p:txBody>
      </p:sp>
    </p:spTree>
    <p:extLst>
      <p:ext uri="{BB962C8B-B14F-4D97-AF65-F5344CB8AC3E}">
        <p14:creationId xmlns:p14="http://schemas.microsoft.com/office/powerpoint/2010/main" val="993552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21A50-1768-E74A-AAD1-136E24326C4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239F26-1AE2-88DF-2FD8-3F0F87FA6A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F0374DA-E65C-A436-5621-69B906DE72BF}"/>
              </a:ext>
            </a:extLst>
          </p:cNvPr>
          <p:cNvSpPr>
            <a:spLocks noGrp="1"/>
          </p:cNvSpPr>
          <p:nvPr>
            <p:ph type="body" idx="1"/>
          </p:nvPr>
        </p:nvSpPr>
        <p:spPr/>
        <p:txBody>
          <a:bodyPr/>
          <a:lstStyle/>
          <a:p>
            <a:r>
              <a:rPr lang="fr-CH">
                <a:solidFill>
                  <a:srgbClr val="000000"/>
                </a:solidFill>
                <a:latin typeface="Times New Roman"/>
                <a:cs typeface="Times New Roman"/>
              </a:rPr>
              <a:t>MD</a:t>
            </a:r>
          </a:p>
          <a:p>
            <a:r>
              <a:rPr lang="fr-FR" sz="1800" kern="0">
                <a:effectLst/>
                <a:latin typeface="Times New Roman" panose="02020603050405020304" pitchFamily="18" charset="0"/>
                <a:ea typeface="Times New Roman" panose="02020603050405020304" pitchFamily="18" charset="0"/>
              </a:rPr>
              <a:t>Puisque les gestes professionnels évaluatifs sont de nature disciplinaire, didactique et pédagogique (Laurier, 2021)...</a:t>
            </a:r>
            <a:endParaRPr lang="en-US"/>
          </a:p>
          <a:p>
            <a:endParaRPr lang="fr-CH" b="0" i="0">
              <a:solidFill>
                <a:srgbClr val="000000"/>
              </a:solidFill>
              <a:effectLst/>
              <a:latin typeface="Times New Roman" panose="02020603050405020304" pitchFamily="18" charset="0"/>
            </a:endParaRPr>
          </a:p>
          <a:p>
            <a:endParaRPr lang="fr-FR"/>
          </a:p>
        </p:txBody>
      </p:sp>
      <p:sp>
        <p:nvSpPr>
          <p:cNvPr id="4" name="Espace réservé du numéro de diapositive 3">
            <a:extLst>
              <a:ext uri="{FF2B5EF4-FFF2-40B4-BE49-F238E27FC236}">
                <a16:creationId xmlns:a16="http://schemas.microsoft.com/office/drawing/2014/main" id="{B55D3636-0407-C390-526F-7A3C7D384BBA}"/>
              </a:ext>
            </a:extLst>
          </p:cNvPr>
          <p:cNvSpPr>
            <a:spLocks noGrp="1"/>
          </p:cNvSpPr>
          <p:nvPr>
            <p:ph type="sldNum" sz="quarter" idx="5"/>
          </p:nvPr>
        </p:nvSpPr>
        <p:spPr/>
        <p:txBody>
          <a:bodyPr/>
          <a:lstStyle/>
          <a:p>
            <a:fld id="{BF829B56-BDC5-6041-AFF3-9DE63A83B5C4}" type="slidenum">
              <a:rPr lang="fr-FR" smtClean="0"/>
              <a:t>5</a:t>
            </a:fld>
            <a:endParaRPr lang="fr-FR"/>
          </a:p>
        </p:txBody>
      </p:sp>
    </p:spTree>
    <p:extLst>
      <p:ext uri="{BB962C8B-B14F-4D97-AF65-F5344CB8AC3E}">
        <p14:creationId xmlns:p14="http://schemas.microsoft.com/office/powerpoint/2010/main" val="1115415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50000"/>
              </a:lnSpc>
            </a:pPr>
            <a:r>
              <a:rPr lang="fr-CH" sz="1800" kern="100">
                <a:latin typeface="Times New Roman"/>
                <a:ea typeface="Calibri"/>
                <a:cs typeface="Times New Roman"/>
              </a:rPr>
              <a:t>MD</a:t>
            </a:r>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6</a:t>
            </a:fld>
            <a:endParaRPr lang="fr-FR"/>
          </a:p>
        </p:txBody>
      </p:sp>
    </p:spTree>
    <p:extLst>
      <p:ext uri="{BB962C8B-B14F-4D97-AF65-F5344CB8AC3E}">
        <p14:creationId xmlns:p14="http://schemas.microsoft.com/office/powerpoint/2010/main" val="1391708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CTO</a:t>
            </a:r>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7</a:t>
            </a:fld>
            <a:endParaRPr lang="fr-FR"/>
          </a:p>
        </p:txBody>
      </p:sp>
    </p:spTree>
    <p:extLst>
      <p:ext uri="{BB962C8B-B14F-4D97-AF65-F5344CB8AC3E}">
        <p14:creationId xmlns:p14="http://schemas.microsoft.com/office/powerpoint/2010/main" val="3159368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CTO</a:t>
            </a:r>
          </a:p>
          <a:p>
            <a:r>
              <a:rPr lang="fr-CH"/>
              <a:t>Objectif: visibilité/acuité didactique</a:t>
            </a:r>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8</a:t>
            </a:fld>
            <a:endParaRPr lang="fr-FR"/>
          </a:p>
        </p:txBody>
      </p:sp>
    </p:spTree>
    <p:extLst>
      <p:ext uri="{BB962C8B-B14F-4D97-AF65-F5344CB8AC3E}">
        <p14:creationId xmlns:p14="http://schemas.microsoft.com/office/powerpoint/2010/main" val="1592396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CTO</a:t>
            </a:r>
          </a:p>
          <a:p>
            <a:endParaRPr lang="fr-CH"/>
          </a:p>
          <a:p>
            <a:pPr marL="0" marR="0" lvl="0" indent="0" algn="l" defTabSz="914400" rtl="0" eaLnBrk="1" fontAlgn="auto" latinLnBrk="0" hangingPunct="1">
              <a:lnSpc>
                <a:spcPct val="100000"/>
              </a:lnSpc>
              <a:spcBef>
                <a:spcPts val="0"/>
              </a:spcBef>
              <a:spcAft>
                <a:spcPts val="0"/>
              </a:spcAft>
              <a:buClrTx/>
              <a:buSzTx/>
              <a:buFontTx/>
              <a:buNone/>
              <a:tabLst/>
              <a:defRPr/>
            </a:pPr>
            <a:r>
              <a:rPr lang="fr-CH"/>
              <a:t>Objectif: visibilité/acuité didactique, hiérarchisation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CH"/>
              <a:t>Outillage, PER, MER, modèle didactique</a:t>
            </a:r>
          </a:p>
          <a:p>
            <a:endParaRPr lang="fr-CH"/>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9</a:t>
            </a:fld>
            <a:endParaRPr lang="fr-FR"/>
          </a:p>
        </p:txBody>
      </p:sp>
    </p:spTree>
    <p:extLst>
      <p:ext uri="{BB962C8B-B14F-4D97-AF65-F5344CB8AC3E}">
        <p14:creationId xmlns:p14="http://schemas.microsoft.com/office/powerpoint/2010/main" val="3831228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CTO</a:t>
            </a:r>
          </a:p>
          <a:p>
            <a:endParaRPr lang="fr-CH"/>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10</a:t>
            </a:fld>
            <a:endParaRPr lang="fr-FR"/>
          </a:p>
        </p:txBody>
      </p:sp>
    </p:spTree>
    <p:extLst>
      <p:ext uri="{BB962C8B-B14F-4D97-AF65-F5344CB8AC3E}">
        <p14:creationId xmlns:p14="http://schemas.microsoft.com/office/powerpoint/2010/main" val="2032211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CTO</a:t>
            </a:r>
            <a:endParaRPr lang="en-US"/>
          </a:p>
          <a:p>
            <a:endParaRPr lang="fr-CH"/>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11</a:t>
            </a:fld>
            <a:endParaRPr lang="fr-FR"/>
          </a:p>
        </p:txBody>
      </p:sp>
    </p:spTree>
    <p:extLst>
      <p:ext uri="{BB962C8B-B14F-4D97-AF65-F5344CB8AC3E}">
        <p14:creationId xmlns:p14="http://schemas.microsoft.com/office/powerpoint/2010/main" val="1211344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CTO</a:t>
            </a:r>
            <a:endParaRPr lang="en-US"/>
          </a:p>
          <a:p>
            <a:r>
              <a:rPr lang="fr-FR"/>
              <a:t>End in </a:t>
            </a:r>
            <a:r>
              <a:rPr lang="fr-FR" err="1"/>
              <a:t>view</a:t>
            </a:r>
            <a:r>
              <a:rPr lang="fr-FR"/>
              <a:t> (Dewey)</a:t>
            </a:r>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12</a:t>
            </a:fld>
            <a:endParaRPr lang="fr-FR"/>
          </a:p>
        </p:txBody>
      </p:sp>
    </p:spTree>
    <p:extLst>
      <p:ext uri="{BB962C8B-B14F-4D97-AF65-F5344CB8AC3E}">
        <p14:creationId xmlns:p14="http://schemas.microsoft.com/office/powerpoint/2010/main" val="391979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CTO</a:t>
            </a:r>
          </a:p>
          <a:p>
            <a:r>
              <a:rPr lang="fr-CH"/>
              <a:t>Explicitation: dire ce qu’on apprend et comment, questionner les apprentissage tous les jours et faire des bilans.</a:t>
            </a:r>
          </a:p>
        </p:txBody>
      </p:sp>
      <p:sp>
        <p:nvSpPr>
          <p:cNvPr id="4" name="Espace réservé du numéro de diapositive 3"/>
          <p:cNvSpPr>
            <a:spLocks noGrp="1"/>
          </p:cNvSpPr>
          <p:nvPr>
            <p:ph type="sldNum" sz="quarter" idx="5"/>
          </p:nvPr>
        </p:nvSpPr>
        <p:spPr/>
        <p:txBody>
          <a:bodyPr/>
          <a:lstStyle/>
          <a:p>
            <a:pPr>
              <a:defRPr/>
            </a:pPr>
            <a:fld id="{99EBAFB7-16DB-F845-9470-7D60E2EF86F6}" type="slidenum">
              <a:rPr lang="de-DE" altLang="de-DE" smtClean="0"/>
              <a:pPr>
                <a:defRPr/>
              </a:pPr>
              <a:t>13</a:t>
            </a:fld>
            <a:endParaRPr lang="de-DE" altLang="de-DE"/>
          </a:p>
        </p:txBody>
      </p:sp>
    </p:spTree>
    <p:extLst>
      <p:ext uri="{BB962C8B-B14F-4D97-AF65-F5344CB8AC3E}">
        <p14:creationId xmlns:p14="http://schemas.microsoft.com/office/powerpoint/2010/main" val="3936321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CTO</a:t>
            </a:r>
            <a:endParaRPr lang="en-US"/>
          </a:p>
          <a:p>
            <a:endParaRPr lang="fr-CH"/>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14</a:t>
            </a:fld>
            <a:endParaRPr lang="fr-FR"/>
          </a:p>
        </p:txBody>
      </p:sp>
    </p:spTree>
    <p:extLst>
      <p:ext uri="{BB962C8B-B14F-4D97-AF65-F5344CB8AC3E}">
        <p14:creationId xmlns:p14="http://schemas.microsoft.com/office/powerpoint/2010/main" val="272495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CTO</a:t>
            </a:r>
          </a:p>
        </p:txBody>
      </p:sp>
      <p:sp>
        <p:nvSpPr>
          <p:cNvPr id="4" name="Slide Number Placeholder 3"/>
          <p:cNvSpPr>
            <a:spLocks noGrp="1"/>
          </p:cNvSpPr>
          <p:nvPr>
            <p:ph type="sldNum" sz="quarter" idx="5"/>
          </p:nvPr>
        </p:nvSpPr>
        <p:spPr/>
        <p:txBody>
          <a:bodyPr/>
          <a:lstStyle/>
          <a:p>
            <a:fld id="{BF829B56-BDC5-6041-AFF3-9DE63A83B5C4}" type="slidenum">
              <a:rPr lang="fr-FR" smtClean="0"/>
              <a:t>15</a:t>
            </a:fld>
            <a:endParaRPr lang="fr-FR"/>
          </a:p>
        </p:txBody>
      </p:sp>
    </p:spTree>
    <p:extLst>
      <p:ext uri="{BB962C8B-B14F-4D97-AF65-F5344CB8AC3E}">
        <p14:creationId xmlns:p14="http://schemas.microsoft.com/office/powerpoint/2010/main" val="177598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F829B56-BDC5-6041-AFF3-9DE63A83B5C4}" type="slidenum">
              <a:rPr lang="fr-FR" smtClean="0"/>
              <a:t>16</a:t>
            </a:fld>
            <a:endParaRPr lang="fr-FR"/>
          </a:p>
        </p:txBody>
      </p:sp>
    </p:spTree>
    <p:extLst>
      <p:ext uri="{BB962C8B-B14F-4D97-AF65-F5344CB8AC3E}">
        <p14:creationId xmlns:p14="http://schemas.microsoft.com/office/powerpoint/2010/main" val="1768703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MD</a:t>
            </a:r>
          </a:p>
        </p:txBody>
      </p:sp>
      <p:sp>
        <p:nvSpPr>
          <p:cNvPr id="4" name="Slide Number Placeholder 3"/>
          <p:cNvSpPr>
            <a:spLocks noGrp="1"/>
          </p:cNvSpPr>
          <p:nvPr>
            <p:ph type="sldNum" sz="quarter" idx="5"/>
          </p:nvPr>
        </p:nvSpPr>
        <p:spPr/>
        <p:txBody>
          <a:bodyPr/>
          <a:lstStyle/>
          <a:p>
            <a:fld id="{BF829B56-BDC5-6041-AFF3-9DE63A83B5C4}" type="slidenum">
              <a:rPr lang="fr-FR" smtClean="0"/>
              <a:t>17</a:t>
            </a:fld>
            <a:endParaRPr lang="fr-FR"/>
          </a:p>
        </p:txBody>
      </p:sp>
    </p:spTree>
    <p:extLst>
      <p:ext uri="{BB962C8B-B14F-4D97-AF65-F5344CB8AC3E}">
        <p14:creationId xmlns:p14="http://schemas.microsoft.com/office/powerpoint/2010/main" val="2062029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MD</a:t>
            </a:r>
          </a:p>
        </p:txBody>
      </p:sp>
      <p:sp>
        <p:nvSpPr>
          <p:cNvPr id="4" name="Slide Number Placeholder 3"/>
          <p:cNvSpPr>
            <a:spLocks noGrp="1"/>
          </p:cNvSpPr>
          <p:nvPr>
            <p:ph type="sldNum" sz="quarter" idx="5"/>
          </p:nvPr>
        </p:nvSpPr>
        <p:spPr/>
        <p:txBody>
          <a:bodyPr/>
          <a:lstStyle/>
          <a:p>
            <a:fld id="{BF829B56-BDC5-6041-AFF3-9DE63A83B5C4}" type="slidenum">
              <a:rPr lang="fr-FR" smtClean="0"/>
              <a:t>18</a:t>
            </a:fld>
            <a:endParaRPr lang="fr-FR"/>
          </a:p>
        </p:txBody>
      </p:sp>
    </p:spTree>
    <p:extLst>
      <p:ext uri="{BB962C8B-B14F-4D97-AF65-F5344CB8AC3E}">
        <p14:creationId xmlns:p14="http://schemas.microsoft.com/office/powerpoint/2010/main" val="1671021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MD</a:t>
            </a:r>
          </a:p>
        </p:txBody>
      </p:sp>
      <p:sp>
        <p:nvSpPr>
          <p:cNvPr id="4" name="Slide Number Placeholder 3"/>
          <p:cNvSpPr>
            <a:spLocks noGrp="1"/>
          </p:cNvSpPr>
          <p:nvPr>
            <p:ph type="sldNum" sz="quarter" idx="5"/>
          </p:nvPr>
        </p:nvSpPr>
        <p:spPr/>
        <p:txBody>
          <a:bodyPr/>
          <a:lstStyle/>
          <a:p>
            <a:fld id="{BF829B56-BDC5-6041-AFF3-9DE63A83B5C4}" type="slidenum">
              <a:rPr lang="fr-FR" smtClean="0"/>
              <a:t>19</a:t>
            </a:fld>
            <a:endParaRPr lang="fr-FR"/>
          </a:p>
        </p:txBody>
      </p:sp>
    </p:spTree>
    <p:extLst>
      <p:ext uri="{BB962C8B-B14F-4D97-AF65-F5344CB8AC3E}">
        <p14:creationId xmlns:p14="http://schemas.microsoft.com/office/powerpoint/2010/main" val="1188663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MD</a:t>
            </a:r>
          </a:p>
        </p:txBody>
      </p:sp>
      <p:sp>
        <p:nvSpPr>
          <p:cNvPr id="4" name="Slide Number Placeholder 3"/>
          <p:cNvSpPr>
            <a:spLocks noGrp="1"/>
          </p:cNvSpPr>
          <p:nvPr>
            <p:ph type="sldNum" sz="quarter" idx="5"/>
          </p:nvPr>
        </p:nvSpPr>
        <p:spPr/>
        <p:txBody>
          <a:bodyPr/>
          <a:lstStyle/>
          <a:p>
            <a:fld id="{BF829B56-BDC5-6041-AFF3-9DE63A83B5C4}" type="slidenum">
              <a:rPr lang="fr-FR" smtClean="0"/>
              <a:t>20</a:t>
            </a:fld>
            <a:endParaRPr lang="fr-FR"/>
          </a:p>
        </p:txBody>
      </p:sp>
    </p:spTree>
    <p:extLst>
      <p:ext uri="{BB962C8B-B14F-4D97-AF65-F5344CB8AC3E}">
        <p14:creationId xmlns:p14="http://schemas.microsoft.com/office/powerpoint/2010/main" val="3341761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MD</a:t>
            </a:r>
          </a:p>
        </p:txBody>
      </p:sp>
      <p:sp>
        <p:nvSpPr>
          <p:cNvPr id="4" name="Slide Number Placeholder 3"/>
          <p:cNvSpPr>
            <a:spLocks noGrp="1"/>
          </p:cNvSpPr>
          <p:nvPr>
            <p:ph type="sldNum" sz="quarter" idx="5"/>
          </p:nvPr>
        </p:nvSpPr>
        <p:spPr/>
        <p:txBody>
          <a:bodyPr/>
          <a:lstStyle/>
          <a:p>
            <a:fld id="{BF829B56-BDC5-6041-AFF3-9DE63A83B5C4}" type="slidenum">
              <a:rPr lang="fr-FR" smtClean="0"/>
              <a:t>21</a:t>
            </a:fld>
            <a:endParaRPr lang="fr-FR"/>
          </a:p>
        </p:txBody>
      </p:sp>
    </p:spTree>
    <p:extLst>
      <p:ext uri="{BB962C8B-B14F-4D97-AF65-F5344CB8AC3E}">
        <p14:creationId xmlns:p14="http://schemas.microsoft.com/office/powerpoint/2010/main" val="1462580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MD</a:t>
            </a:r>
          </a:p>
        </p:txBody>
      </p:sp>
      <p:sp>
        <p:nvSpPr>
          <p:cNvPr id="4" name="Slide Number Placeholder 3"/>
          <p:cNvSpPr>
            <a:spLocks noGrp="1"/>
          </p:cNvSpPr>
          <p:nvPr>
            <p:ph type="sldNum" sz="quarter" idx="5"/>
          </p:nvPr>
        </p:nvSpPr>
        <p:spPr/>
        <p:txBody>
          <a:bodyPr/>
          <a:lstStyle/>
          <a:p>
            <a:fld id="{BF829B56-BDC5-6041-AFF3-9DE63A83B5C4}" type="slidenum">
              <a:rPr lang="fr-FR" smtClean="0"/>
              <a:t>22</a:t>
            </a:fld>
            <a:endParaRPr lang="fr-FR"/>
          </a:p>
        </p:txBody>
      </p:sp>
    </p:spTree>
    <p:extLst>
      <p:ext uri="{BB962C8B-B14F-4D97-AF65-F5344CB8AC3E}">
        <p14:creationId xmlns:p14="http://schemas.microsoft.com/office/powerpoint/2010/main" val="3121625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CTO</a:t>
            </a:r>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23</a:t>
            </a:fld>
            <a:endParaRPr lang="fr-FR"/>
          </a:p>
        </p:txBody>
      </p:sp>
    </p:spTree>
    <p:extLst>
      <p:ext uri="{BB962C8B-B14F-4D97-AF65-F5344CB8AC3E}">
        <p14:creationId xmlns:p14="http://schemas.microsoft.com/office/powerpoint/2010/main" val="3267107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8D456-145B-D214-1EC4-1D3FBBF3AF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EFAE3B-2E77-2A81-79F3-C866BF902F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7715F5-DF21-54FD-B6D6-BC71AA15D87E}"/>
              </a:ext>
            </a:extLst>
          </p:cNvPr>
          <p:cNvSpPr>
            <a:spLocks noGrp="1"/>
          </p:cNvSpPr>
          <p:nvPr>
            <p:ph type="body" idx="1"/>
          </p:nvPr>
        </p:nvSpPr>
        <p:spPr/>
        <p:txBody>
          <a:bodyPr/>
          <a:lstStyle/>
          <a:p>
            <a:r>
              <a:rPr lang="fr-FR"/>
              <a:t>CTO</a:t>
            </a:r>
          </a:p>
        </p:txBody>
      </p:sp>
      <p:sp>
        <p:nvSpPr>
          <p:cNvPr id="4" name="Espace réservé du numéro de diapositive 3">
            <a:extLst>
              <a:ext uri="{FF2B5EF4-FFF2-40B4-BE49-F238E27FC236}">
                <a16:creationId xmlns:a16="http://schemas.microsoft.com/office/drawing/2014/main" id="{38E13472-BC09-CB9A-C70C-09365865308E}"/>
              </a:ext>
            </a:extLst>
          </p:cNvPr>
          <p:cNvSpPr>
            <a:spLocks noGrp="1"/>
          </p:cNvSpPr>
          <p:nvPr>
            <p:ph type="sldNum" sz="quarter" idx="5"/>
          </p:nvPr>
        </p:nvSpPr>
        <p:spPr/>
        <p:txBody>
          <a:bodyPr/>
          <a:lstStyle/>
          <a:p>
            <a:fld id="{BF829B56-BDC5-6041-AFF3-9DE63A83B5C4}" type="slidenum">
              <a:rPr lang="fr-FR" smtClean="0"/>
              <a:t>24</a:t>
            </a:fld>
            <a:endParaRPr lang="fr-FR"/>
          </a:p>
        </p:txBody>
      </p:sp>
    </p:spTree>
    <p:extLst>
      <p:ext uri="{BB962C8B-B14F-4D97-AF65-F5344CB8AC3E}">
        <p14:creationId xmlns:p14="http://schemas.microsoft.com/office/powerpoint/2010/main" val="499628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69487-D39F-6EF2-03DF-DB79DE9122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E6A24D-B7EA-D04E-CCA7-D0BC1D301ED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59D334-E680-7BD3-C18C-4E4B5FA7B5BC}"/>
              </a:ext>
            </a:extLst>
          </p:cNvPr>
          <p:cNvSpPr>
            <a:spLocks noGrp="1"/>
          </p:cNvSpPr>
          <p:nvPr>
            <p:ph type="body" idx="1"/>
          </p:nvPr>
        </p:nvSpPr>
        <p:spPr/>
        <p:txBody>
          <a:bodyPr/>
          <a:lstStyle/>
          <a:p>
            <a:r>
              <a:rPr lang="fr-FR"/>
              <a:t>CTO</a:t>
            </a:r>
          </a:p>
        </p:txBody>
      </p:sp>
      <p:sp>
        <p:nvSpPr>
          <p:cNvPr id="4" name="Espace réservé du numéro de diapositive 3">
            <a:extLst>
              <a:ext uri="{FF2B5EF4-FFF2-40B4-BE49-F238E27FC236}">
                <a16:creationId xmlns:a16="http://schemas.microsoft.com/office/drawing/2014/main" id="{498F2985-D49B-8EDF-82FD-20AD91B4072F}"/>
              </a:ext>
            </a:extLst>
          </p:cNvPr>
          <p:cNvSpPr>
            <a:spLocks noGrp="1"/>
          </p:cNvSpPr>
          <p:nvPr>
            <p:ph type="sldNum" sz="quarter" idx="5"/>
          </p:nvPr>
        </p:nvSpPr>
        <p:spPr/>
        <p:txBody>
          <a:bodyPr/>
          <a:lstStyle/>
          <a:p>
            <a:fld id="{BF829B56-BDC5-6041-AFF3-9DE63A83B5C4}" type="slidenum">
              <a:rPr lang="fr-FR" smtClean="0"/>
              <a:t>25</a:t>
            </a:fld>
            <a:endParaRPr lang="fr-FR"/>
          </a:p>
        </p:txBody>
      </p:sp>
    </p:spTree>
    <p:extLst>
      <p:ext uri="{BB962C8B-B14F-4D97-AF65-F5344CB8AC3E}">
        <p14:creationId xmlns:p14="http://schemas.microsoft.com/office/powerpoint/2010/main" val="3420209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CTO</a:t>
            </a:r>
          </a:p>
        </p:txBody>
      </p:sp>
      <p:sp>
        <p:nvSpPr>
          <p:cNvPr id="4" name="Slide Number Placeholder 3"/>
          <p:cNvSpPr>
            <a:spLocks noGrp="1"/>
          </p:cNvSpPr>
          <p:nvPr>
            <p:ph type="sldNum" sz="quarter" idx="5"/>
          </p:nvPr>
        </p:nvSpPr>
        <p:spPr/>
        <p:txBody>
          <a:bodyPr/>
          <a:lstStyle/>
          <a:p>
            <a:fld id="{BF829B56-BDC5-6041-AFF3-9DE63A83B5C4}" type="slidenum">
              <a:rPr lang="fr-FR" smtClean="0"/>
              <a:t>26</a:t>
            </a:fld>
            <a:endParaRPr lang="fr-FR"/>
          </a:p>
        </p:txBody>
      </p:sp>
    </p:spTree>
    <p:extLst>
      <p:ext uri="{BB962C8B-B14F-4D97-AF65-F5344CB8AC3E}">
        <p14:creationId xmlns:p14="http://schemas.microsoft.com/office/powerpoint/2010/main" val="37462572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B94FF-F388-F553-E5B7-0D6E0E255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B9A5C-F616-E6D9-08A2-BC4F2471A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94B1F3-687B-B4D1-3432-F9A71A12B5AB}"/>
              </a:ext>
            </a:extLst>
          </p:cNvPr>
          <p:cNvSpPr>
            <a:spLocks noGrp="1"/>
          </p:cNvSpPr>
          <p:nvPr>
            <p:ph type="body" idx="1"/>
          </p:nvPr>
        </p:nvSpPr>
        <p:spPr/>
        <p:txBody>
          <a:bodyPr/>
          <a:lstStyle/>
          <a:p>
            <a:r>
              <a:rPr lang="en-US" dirty="0">
                <a:latin typeface="Calibri"/>
                <a:ea typeface="Calibri"/>
                <a:cs typeface="Calibri"/>
              </a:rPr>
              <a:t>CTO</a:t>
            </a:r>
          </a:p>
          <a:p>
            <a:r>
              <a:rPr lang="en-US" dirty="0"/>
              <a:t>Construction de significations </a:t>
            </a:r>
            <a:r>
              <a:rPr lang="en-US" dirty="0" err="1"/>
              <a:t>partagées</a:t>
            </a:r>
            <a:r>
              <a:rPr lang="en-US" dirty="0"/>
              <a:t> entre les </a:t>
            </a:r>
            <a:r>
              <a:rPr lang="en-US" dirty="0" err="1"/>
              <a:t>acteurs</a:t>
            </a:r>
            <a:r>
              <a:rPr lang="en-US" dirty="0"/>
              <a:t>. </a:t>
            </a:r>
          </a:p>
          <a:p>
            <a:r>
              <a:rPr lang="en-US" err="1"/>
              <a:t>Utilité</a:t>
            </a:r>
            <a:r>
              <a:rPr lang="en-US" dirty="0"/>
              <a:t>, </a:t>
            </a:r>
            <a:r>
              <a:rPr lang="en-US" err="1"/>
              <a:t>l’utilisabilité</a:t>
            </a:r>
            <a:r>
              <a:rPr lang="en-US" dirty="0"/>
              <a:t> et </a:t>
            </a:r>
            <a:r>
              <a:rPr lang="en-US" err="1"/>
              <a:t>l’acceptabilité</a:t>
            </a:r>
            <a:r>
              <a:rPr lang="en-US" dirty="0"/>
              <a:t> (Tricot et al., 2003) des </a:t>
            </a:r>
            <a:r>
              <a:rPr lang="en-US" err="1"/>
              <a:t>outils</a:t>
            </a:r>
            <a:r>
              <a:rPr lang="en-US" dirty="0"/>
              <a:t> (Moro, </a:t>
            </a:r>
            <a:r>
              <a:rPr lang="en-US" err="1"/>
              <a:t>Schneuwly</a:t>
            </a:r>
            <a:r>
              <a:rPr lang="en-US" dirty="0"/>
              <a:t> et Brossard, 1997)  : </a:t>
            </a:r>
            <a:endParaRPr lang="en-US"/>
          </a:p>
          <a:p>
            <a:pPr marL="171450" indent="-171450">
              <a:buFont typeface="Calibri"/>
              <a:buChar char="-"/>
            </a:pPr>
            <a:r>
              <a:rPr lang="en-US" dirty="0"/>
              <a:t>dans </a:t>
            </a:r>
            <a:r>
              <a:rPr lang="en-US" dirty="0" err="1"/>
              <a:t>quele</a:t>
            </a:r>
            <a:r>
              <a:rPr lang="en-US" dirty="0"/>
              <a:t> </a:t>
            </a:r>
            <a:r>
              <a:rPr lang="en-US" dirty="0" err="1"/>
              <a:t>mesure</a:t>
            </a:r>
            <a:r>
              <a:rPr lang="en-US" dirty="0"/>
              <a:t> </a:t>
            </a:r>
            <a:r>
              <a:rPr lang="en-US" dirty="0" err="1"/>
              <a:t>ceux</a:t>
            </a:r>
            <a:r>
              <a:rPr lang="en-US" dirty="0"/>
              <a:t>-ci </a:t>
            </a:r>
            <a:r>
              <a:rPr lang="en-US" dirty="0" err="1"/>
              <a:t>remodèlent</a:t>
            </a:r>
            <a:r>
              <a:rPr lang="en-US" dirty="0"/>
              <a:t> </a:t>
            </a:r>
            <a:r>
              <a:rPr lang="en-US" dirty="0" err="1"/>
              <a:t>certains</a:t>
            </a:r>
            <a:r>
              <a:rPr lang="en-US" dirty="0"/>
              <a:t> </a:t>
            </a:r>
            <a:r>
              <a:rPr lang="en-US" dirty="0" err="1"/>
              <a:t>objets</a:t>
            </a:r>
            <a:r>
              <a:rPr lang="en-US" dirty="0"/>
              <a:t> (</a:t>
            </a:r>
            <a:r>
              <a:rPr lang="en-US" dirty="0" err="1"/>
              <a:t>Douady</a:t>
            </a:r>
            <a:r>
              <a:rPr lang="en-US" dirty="0"/>
              <a:t>, 1986) ? </a:t>
            </a:r>
          </a:p>
          <a:p>
            <a:pPr marL="171450" indent="-171450">
              <a:buFont typeface="Calibri"/>
              <a:buChar char="-"/>
            </a:pPr>
            <a:r>
              <a:rPr lang="en-US" dirty="0"/>
              <a:t>Dans </a:t>
            </a:r>
            <a:r>
              <a:rPr lang="en-US" dirty="0" err="1"/>
              <a:t>quele</a:t>
            </a:r>
            <a:r>
              <a:rPr lang="en-US" dirty="0"/>
              <a:t> </a:t>
            </a:r>
            <a:r>
              <a:rPr lang="en-US" dirty="0" err="1"/>
              <a:t>mesure</a:t>
            </a:r>
            <a:r>
              <a:rPr lang="en-US" dirty="0"/>
              <a:t> les instruments (</a:t>
            </a:r>
            <a:r>
              <a:rPr lang="en-US" dirty="0" err="1"/>
              <a:t>Rabardel</a:t>
            </a:r>
            <a:r>
              <a:rPr lang="en-US" dirty="0"/>
              <a:t>, 1995 ; Muri lo et al., 2013) des </a:t>
            </a:r>
            <a:r>
              <a:rPr lang="en-US" dirty="0" err="1"/>
              <a:t>enseignant·es</a:t>
            </a:r>
            <a:r>
              <a:rPr lang="en-US" dirty="0"/>
              <a:t> et des </a:t>
            </a:r>
            <a:r>
              <a:rPr lang="en-US" dirty="0" err="1"/>
              <a:t>formateur·rices</a:t>
            </a:r>
            <a:r>
              <a:rPr lang="en-US" dirty="0"/>
              <a:t> </a:t>
            </a:r>
            <a:r>
              <a:rPr lang="en-US" dirty="0" err="1"/>
              <a:t>façonnent</a:t>
            </a:r>
            <a:r>
              <a:rPr lang="en-US" dirty="0"/>
              <a:t> </a:t>
            </a:r>
            <a:r>
              <a:rPr lang="en-US" dirty="0" err="1"/>
              <a:t>leurs</a:t>
            </a:r>
            <a:r>
              <a:rPr lang="en-US" dirty="0"/>
              <a:t> </a:t>
            </a:r>
            <a:r>
              <a:rPr lang="en-US" dirty="0" err="1"/>
              <a:t>activités</a:t>
            </a:r>
            <a:r>
              <a:rPr lang="en-US" dirty="0"/>
              <a:t> (</a:t>
            </a:r>
            <a:r>
              <a:rPr lang="en-US" dirty="0" err="1"/>
              <a:t>Vygotski</a:t>
            </a:r>
            <a:r>
              <a:rPr lang="en-US" dirty="0"/>
              <a:t>, 1994/1925) et, </a:t>
            </a:r>
            <a:r>
              <a:rPr lang="en-US" dirty="0" err="1"/>
              <a:t>en</a:t>
            </a:r>
            <a:r>
              <a:rPr lang="en-US" dirty="0"/>
              <a:t> retour, </a:t>
            </a:r>
            <a:r>
              <a:rPr lang="en-US" dirty="0" err="1"/>
              <a:t>transforment</a:t>
            </a:r>
            <a:r>
              <a:rPr lang="en-US" dirty="0"/>
              <a:t> </a:t>
            </a:r>
            <a:r>
              <a:rPr lang="en-US" dirty="0" err="1"/>
              <a:t>ces</a:t>
            </a:r>
            <a:r>
              <a:rPr lang="en-US" dirty="0"/>
              <a:t> </a:t>
            </a:r>
            <a:r>
              <a:rPr lang="en-US" dirty="0" err="1"/>
              <a:t>dernières</a:t>
            </a:r>
            <a:r>
              <a:rPr lang="en-US" dirty="0"/>
              <a:t> (</a:t>
            </a:r>
            <a:r>
              <a:rPr lang="en-US" dirty="0" err="1"/>
              <a:t>Wirthner</a:t>
            </a:r>
            <a:r>
              <a:rPr lang="en-US" dirty="0"/>
              <a:t> et </a:t>
            </a:r>
            <a:r>
              <a:rPr lang="en-US" dirty="0" err="1"/>
              <a:t>Schneuwly</a:t>
            </a:r>
            <a:r>
              <a:rPr lang="en-US" dirty="0"/>
              <a:t>, 2004 ; </a:t>
            </a:r>
            <a:r>
              <a:rPr lang="en-US" dirty="0" err="1"/>
              <a:t>Trouche</a:t>
            </a:r>
            <a:r>
              <a:rPr lang="en-US" dirty="0"/>
              <a:t>, 2005 ; Sanchez et al., 2014) ? </a:t>
            </a:r>
            <a:endParaRPr lang="en-US"/>
          </a:p>
        </p:txBody>
      </p:sp>
      <p:sp>
        <p:nvSpPr>
          <p:cNvPr id="4" name="Slide Number Placeholder 3">
            <a:extLst>
              <a:ext uri="{FF2B5EF4-FFF2-40B4-BE49-F238E27FC236}">
                <a16:creationId xmlns:a16="http://schemas.microsoft.com/office/drawing/2014/main" id="{FFADEA47-FD78-1767-9BD9-4D0AA7D0DE7F}"/>
              </a:ext>
            </a:extLst>
          </p:cNvPr>
          <p:cNvSpPr>
            <a:spLocks noGrp="1"/>
          </p:cNvSpPr>
          <p:nvPr>
            <p:ph type="sldNum" sz="quarter" idx="5"/>
          </p:nvPr>
        </p:nvSpPr>
        <p:spPr/>
        <p:txBody>
          <a:bodyPr/>
          <a:lstStyle/>
          <a:p>
            <a:fld id="{BF829B56-BDC5-6041-AFF3-9DE63A83B5C4}" type="slidenum">
              <a:rPr lang="fr-FR" smtClean="0"/>
              <a:t>27</a:t>
            </a:fld>
            <a:endParaRPr lang="fr-FR"/>
          </a:p>
        </p:txBody>
      </p:sp>
    </p:spTree>
    <p:extLst>
      <p:ext uri="{BB962C8B-B14F-4D97-AF65-F5344CB8AC3E}">
        <p14:creationId xmlns:p14="http://schemas.microsoft.com/office/powerpoint/2010/main" val="172592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A5F53E-8F9B-CE6E-587B-24757ED1388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CBA53B4-D3E9-C243-09A2-F2FF09FCB6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04A4FAD-6285-2DDC-3473-B42E67EA9B33}"/>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5" name="Espace réservé du pied de page 4">
            <a:extLst>
              <a:ext uri="{FF2B5EF4-FFF2-40B4-BE49-F238E27FC236}">
                <a16:creationId xmlns:a16="http://schemas.microsoft.com/office/drawing/2014/main" id="{6BD127B6-E84D-8DEE-5CAE-5C9ED8550A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C7B84E1-40AE-045D-DD50-08E6392A2898}"/>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4220841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D08D3D-0EE3-2164-E6DA-1C7FEDEC5E7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91E914D-8D16-0AEB-B446-0E16E631423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E3B66A0-FB47-B8E6-3589-28A78F7DE986}"/>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5" name="Espace réservé du pied de page 4">
            <a:extLst>
              <a:ext uri="{FF2B5EF4-FFF2-40B4-BE49-F238E27FC236}">
                <a16:creationId xmlns:a16="http://schemas.microsoft.com/office/drawing/2014/main" id="{E8C203D7-6D8D-8FD5-69AC-9E3E7FCA06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CEF8AD-9AE0-8500-0DE5-65659846372A}"/>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3502768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C4197A-0406-430F-BBA8-5F04E03649E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35155A1-30D8-AC2D-7208-824321376A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FE42443-01A0-7587-FC38-D1AFAF1EB289}"/>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5" name="Espace réservé du pied de page 4">
            <a:extLst>
              <a:ext uri="{FF2B5EF4-FFF2-40B4-BE49-F238E27FC236}">
                <a16:creationId xmlns:a16="http://schemas.microsoft.com/office/drawing/2014/main" id="{B9550862-C21C-0EC3-F76C-6F3A1416717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C3C8EE-85AC-5BC2-F7F9-57B0E544913E}"/>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3000434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3C69B7-B077-AAC5-334C-5792B16A88E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4CD202-E6F3-AA1C-5CB5-47FCCE2D66B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F4038C4-9A44-A54B-A93F-DE00B0FBE3C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D135E67-C610-9D40-8ED8-B4852486EB0C}"/>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6" name="Espace réservé du pied de page 5">
            <a:extLst>
              <a:ext uri="{FF2B5EF4-FFF2-40B4-BE49-F238E27FC236}">
                <a16:creationId xmlns:a16="http://schemas.microsoft.com/office/drawing/2014/main" id="{69CE53ED-F24F-1ACA-56CE-546033D3029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C965927-E224-AA56-918D-846421559734}"/>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3719255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91B62-5EB0-ED65-63B7-CEADEFF5DA2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7561A24-4B07-10C9-B97C-4612A6E72F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4CEC7CF-683E-02E4-7148-76D35CCF3D2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607A769-4EC8-0DA1-96DC-284D8E94BC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4B5D3C-5B66-2861-C98E-967618E641F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1174CB3-4008-C1EF-74B5-209332E6B6F7}"/>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8" name="Espace réservé du pied de page 7">
            <a:extLst>
              <a:ext uri="{FF2B5EF4-FFF2-40B4-BE49-F238E27FC236}">
                <a16:creationId xmlns:a16="http://schemas.microsoft.com/office/drawing/2014/main" id="{C7B34749-6E18-88F6-90FA-B5A08535572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48DAEF4-22DE-AB50-D053-E8E341CC1EEA}"/>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3121575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C0408-69F3-1AF1-C67B-1D508CEA897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35B37C9-9836-7690-37E6-ECE77B9F8AC0}"/>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4" name="Espace réservé du pied de page 3">
            <a:extLst>
              <a:ext uri="{FF2B5EF4-FFF2-40B4-BE49-F238E27FC236}">
                <a16:creationId xmlns:a16="http://schemas.microsoft.com/office/drawing/2014/main" id="{DA7A4459-E038-FEB2-E476-39FF478A021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11E2EE4-60EB-66FC-9C2A-7FE8DCAEF009}"/>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125163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019CD11-2C64-5CEA-B38A-B6C17D8A116D}"/>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3" name="Espace réservé du pied de page 2">
            <a:extLst>
              <a:ext uri="{FF2B5EF4-FFF2-40B4-BE49-F238E27FC236}">
                <a16:creationId xmlns:a16="http://schemas.microsoft.com/office/drawing/2014/main" id="{52476AC6-939F-AE77-CDE2-DB0D9470F47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4D5EA60-BB4E-4DD3-A954-68ED679DE652}"/>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86345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14E685-E95D-C5EB-6A88-CD4BC819872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534A7E5-64E5-98FC-197A-4D1EF52CA3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99B55E1-8FDC-FA45-2E20-498DDB6D2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F043AC7-564E-0A47-C57C-760155EF82D4}"/>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6" name="Espace réservé du pied de page 5">
            <a:extLst>
              <a:ext uri="{FF2B5EF4-FFF2-40B4-BE49-F238E27FC236}">
                <a16:creationId xmlns:a16="http://schemas.microsoft.com/office/drawing/2014/main" id="{6F7479F3-7D02-B75D-D324-D8675E535B6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1C6B1F-F466-03F9-EB4E-0905EF0318E2}"/>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1373330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D473C2-3F52-CB72-84A8-C262425AE58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B3211C7-60C2-993F-C1BA-3775C1392E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E0A5FA5-8EBD-F369-35B9-B663E98A6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93A43E8-6533-F5D5-B58F-F4B7BC013DEC}"/>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6" name="Espace réservé du pied de page 5">
            <a:extLst>
              <a:ext uri="{FF2B5EF4-FFF2-40B4-BE49-F238E27FC236}">
                <a16:creationId xmlns:a16="http://schemas.microsoft.com/office/drawing/2014/main" id="{B5383F47-BA99-8F18-E875-56A3F895709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773671-9E46-5ABC-A22C-F3F2984E7EDC}"/>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2901737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45EFB9-E891-E7C0-6A5E-06B2421B416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11B7965-22D3-2B90-0FA0-7DE68FAF1B5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55FEB1-03E9-CB97-D760-D6942A57DEB9}"/>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5" name="Espace réservé du pied de page 4">
            <a:extLst>
              <a:ext uri="{FF2B5EF4-FFF2-40B4-BE49-F238E27FC236}">
                <a16:creationId xmlns:a16="http://schemas.microsoft.com/office/drawing/2014/main" id="{A28BD84D-20C9-7FA9-0A7A-899D745920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EE893F7-B622-0D64-9239-C42441ABAACE}"/>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4007516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C3E191A-E41A-54C5-91B6-86B7F5D4616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C525F99-51E5-0A87-B588-56189A71D23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03C2BE6-9209-EEF9-0842-6F4C8ABD4EBD}"/>
              </a:ext>
            </a:extLst>
          </p:cNvPr>
          <p:cNvSpPr>
            <a:spLocks noGrp="1"/>
          </p:cNvSpPr>
          <p:nvPr>
            <p:ph type="dt" sz="half" idx="10"/>
          </p:nvPr>
        </p:nvSpPr>
        <p:spPr/>
        <p:txBody>
          <a:bodyPr/>
          <a:lstStyle/>
          <a:p>
            <a:fld id="{A4647423-CB7B-3548-90BF-4650C93769EF}" type="datetimeFigureOut">
              <a:rPr lang="fr-FR" smtClean="0"/>
              <a:t>23/05/2025</a:t>
            </a:fld>
            <a:endParaRPr lang="fr-FR"/>
          </a:p>
        </p:txBody>
      </p:sp>
      <p:sp>
        <p:nvSpPr>
          <p:cNvPr id="5" name="Espace réservé du pied de page 4">
            <a:extLst>
              <a:ext uri="{FF2B5EF4-FFF2-40B4-BE49-F238E27FC236}">
                <a16:creationId xmlns:a16="http://schemas.microsoft.com/office/drawing/2014/main" id="{6D9FF8C2-79FB-CB71-84C1-61ADE89ECA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B04318-F40C-56C2-B3E5-10E1E876AE3C}"/>
              </a:ext>
            </a:extLst>
          </p:cNvPr>
          <p:cNvSpPr>
            <a:spLocks noGrp="1"/>
          </p:cNvSpPr>
          <p:nvPr>
            <p:ph type="sldNum" sz="quarter" idx="12"/>
          </p:nvPr>
        </p:nvSpPr>
        <p:spPr/>
        <p:txBody>
          <a:bodyPr/>
          <a:lstStyle/>
          <a:p>
            <a:fld id="{8E77A297-2BFB-4249-BE47-156B27CABCD1}" type="slidenum">
              <a:rPr lang="fr-FR" smtClean="0"/>
              <a:t>‹#›</a:t>
            </a:fld>
            <a:endParaRPr lang="fr-FR"/>
          </a:p>
        </p:txBody>
      </p:sp>
    </p:spTree>
    <p:extLst>
      <p:ext uri="{BB962C8B-B14F-4D97-AF65-F5344CB8AC3E}">
        <p14:creationId xmlns:p14="http://schemas.microsoft.com/office/powerpoint/2010/main" val="582684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Auzählungszeichen">
    <p:spTree>
      <p:nvGrpSpPr>
        <p:cNvPr id="1" name=""/>
        <p:cNvGrpSpPr/>
        <p:nvPr/>
      </p:nvGrpSpPr>
      <p:grpSpPr>
        <a:xfrm>
          <a:off x="0" y="0"/>
          <a:ext cx="0" cy="0"/>
          <a:chOff x="0" y="0"/>
          <a:chExt cx="0" cy="0"/>
        </a:xfrm>
      </p:grpSpPr>
      <p:sp>
        <p:nvSpPr>
          <p:cNvPr id="4" name="Rechteck 5">
            <a:extLst>
              <a:ext uri="{FF2B5EF4-FFF2-40B4-BE49-F238E27FC236}">
                <a16:creationId xmlns:a16="http://schemas.microsoft.com/office/drawing/2014/main" id="{95B56E64-AFBB-FE43-8B27-55190DB4B8A9}"/>
              </a:ext>
            </a:extLst>
          </p:cNvPr>
          <p:cNvSpPr/>
          <p:nvPr userDrawn="1"/>
        </p:nvSpPr>
        <p:spPr>
          <a:xfrm>
            <a:off x="2" y="6544733"/>
            <a:ext cx="10081684" cy="315384"/>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pic>
        <p:nvPicPr>
          <p:cNvPr id="5" name="Bild 3" descr="Logo_PHVS_2farbig.eps">
            <a:extLst>
              <a:ext uri="{FF2B5EF4-FFF2-40B4-BE49-F238E27FC236}">
                <a16:creationId xmlns:a16="http://schemas.microsoft.com/office/drawing/2014/main" id="{E9633D0F-400E-3145-831A-7B08B0A69869}"/>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10274302" y="6350000"/>
            <a:ext cx="176741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4">
            <a:extLst>
              <a:ext uri="{FF2B5EF4-FFF2-40B4-BE49-F238E27FC236}">
                <a16:creationId xmlns:a16="http://schemas.microsoft.com/office/drawing/2014/main" id="{1EBA2C60-DC7D-C642-9B0E-0DBCE7DCDABD}"/>
              </a:ext>
            </a:extLst>
          </p:cNvPr>
          <p:cNvSpPr/>
          <p:nvPr userDrawn="1"/>
        </p:nvSpPr>
        <p:spPr>
          <a:xfrm>
            <a:off x="2" y="806451"/>
            <a:ext cx="192617" cy="332316"/>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7" name="Fußzeilenplatzhalter 2">
            <a:extLst>
              <a:ext uri="{FF2B5EF4-FFF2-40B4-BE49-F238E27FC236}">
                <a16:creationId xmlns:a16="http://schemas.microsoft.com/office/drawing/2014/main" id="{A5AAF3CF-65C1-0947-8858-4FB45D81EF05}"/>
              </a:ext>
            </a:extLst>
          </p:cNvPr>
          <p:cNvSpPr txBox="1">
            <a:spLocks/>
          </p:cNvSpPr>
          <p:nvPr userDrawn="1"/>
        </p:nvSpPr>
        <p:spPr>
          <a:xfrm>
            <a:off x="410635" y="6551086"/>
            <a:ext cx="3162300" cy="315383"/>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0806EBD1-6F92-6041-A67A-C843AA06ACFA}" type="datetime1">
              <a:rPr lang="de-CH" altLang="en-CH" sz="1200" smtClean="0">
                <a:solidFill>
                  <a:schemeClr val="bg1"/>
                </a:solidFill>
                <a:latin typeface="Calibri" panose="020F0502020204030204" pitchFamily="34" charset="0"/>
                <a:cs typeface="Arial" panose="020B0604020202020204" pitchFamily="34" charset="0"/>
              </a:rPr>
              <a:pPr eaLnBrk="1" hangingPunct="1">
                <a:defRPr/>
              </a:pPr>
              <a:t>23.05.2025</a:t>
            </a:fld>
            <a:r>
              <a:rPr lang="de-DE" altLang="en-CH" sz="1200">
                <a:solidFill>
                  <a:schemeClr val="bg1"/>
                </a:solidFill>
                <a:latin typeface="Calibri" panose="020F0502020204030204" pitchFamily="34" charset="0"/>
                <a:cs typeface="Arial" panose="020B0604020202020204" pitchFamily="34" charset="0"/>
              </a:rPr>
              <a:t> | </a:t>
            </a:r>
            <a:r>
              <a:rPr lang="de-DE" altLang="de-DE" sz="1200">
                <a:solidFill>
                  <a:schemeClr val="bg1"/>
                </a:solidFill>
                <a:latin typeface="Calibri" panose="020F0502020204030204" pitchFamily="34" charset="0"/>
                <a:cs typeface="Arial" panose="020B0604020202020204" pitchFamily="34" charset="0"/>
              </a:rPr>
              <a:t> </a:t>
            </a:r>
            <a:fld id="{D16D31A4-CEF7-3845-9B04-3382F96F2A52}" type="slidenum">
              <a:rPr lang="de-DE" altLang="de-DE" sz="1200" smtClean="0">
                <a:solidFill>
                  <a:schemeClr val="bg1"/>
                </a:solidFill>
                <a:latin typeface="Calibri" panose="020F0502020204030204" pitchFamily="34" charset="0"/>
                <a:cs typeface="Arial" panose="020B0604020202020204" pitchFamily="34" charset="0"/>
              </a:rPr>
              <a:pPr eaLnBrk="1" hangingPunct="1">
                <a:defRPr/>
              </a:pPr>
              <a:t>‹#›</a:t>
            </a:fld>
            <a:endParaRPr lang="de-DE" altLang="en-CH" sz="12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91100095-2C47-F54B-9F91-A346E17249D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 y="2"/>
            <a:ext cx="4180417" cy="58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2"/>
          <p:cNvSpPr>
            <a:spLocks noGrp="1"/>
          </p:cNvSpPr>
          <p:nvPr>
            <p:ph type="title"/>
          </p:nvPr>
        </p:nvSpPr>
        <p:spPr>
          <a:xfrm>
            <a:off x="471585" y="626689"/>
            <a:ext cx="11277211" cy="615192"/>
          </a:xfrm>
          <a:prstGeom prst="rect">
            <a:avLst/>
          </a:prstGeom>
        </p:spPr>
        <p:txBody>
          <a:bodyPr/>
          <a:lstStyle>
            <a:lvl1pPr>
              <a:defRPr sz="3600">
                <a:latin typeface="+mj-lt"/>
              </a:defRPr>
            </a:lvl1pPr>
          </a:lstStyle>
          <a:p>
            <a:r>
              <a:rPr lang="de-DE"/>
              <a:t>Mastertitelformat bearbeiten</a:t>
            </a:r>
          </a:p>
        </p:txBody>
      </p:sp>
      <p:sp>
        <p:nvSpPr>
          <p:cNvPr id="10" name="Textplatzhalter 11"/>
          <p:cNvSpPr>
            <a:spLocks noGrp="1"/>
          </p:cNvSpPr>
          <p:nvPr>
            <p:ph type="body" sz="quarter" idx="10"/>
          </p:nvPr>
        </p:nvSpPr>
        <p:spPr>
          <a:xfrm>
            <a:off x="471588" y="1786527"/>
            <a:ext cx="11277211" cy="4008439"/>
          </a:xfrm>
          <a:prstGeom prst="rect">
            <a:avLst/>
          </a:prstGeom>
        </p:spPr>
        <p:txBody>
          <a:bodyPr/>
          <a:lstStyle>
            <a:lvl1pPr marL="334334" indent="-334334">
              <a:buClr>
                <a:srgbClr val="5A9B32"/>
              </a:buClr>
              <a:buSzPct val="120000"/>
              <a:buFont typeface="Symbol" pitchFamily="2" charset="2"/>
              <a:buChar char="-"/>
              <a:defRPr sz="2000">
                <a:latin typeface="+mn-lt"/>
              </a:defRPr>
            </a:lvl1pPr>
            <a:lvl2pPr marL="683966" indent="-334784">
              <a:buClr>
                <a:srgbClr val="5A9B32"/>
              </a:buClr>
              <a:buSzPct val="120000"/>
              <a:buFont typeface="Symbol" pitchFamily="2" charset="2"/>
              <a:buChar char="-"/>
              <a:defRPr sz="1800">
                <a:latin typeface="+mn-lt"/>
              </a:defRPr>
            </a:lvl2pPr>
            <a:lvl3pPr marL="1025949" indent="-334784">
              <a:buClr>
                <a:srgbClr val="5A9B32"/>
              </a:buClr>
              <a:buSzPct val="120000"/>
              <a:buFont typeface="Symbol" pitchFamily="2" charset="2"/>
              <a:buChar char="-"/>
              <a:defRPr sz="1600">
                <a:latin typeface="+mn-lt"/>
              </a:defRPr>
            </a:lvl3pPr>
            <a:lvl4pPr marL="1367932" indent="-334784">
              <a:buClr>
                <a:srgbClr val="5A9B32"/>
              </a:buClr>
              <a:buSzPct val="120000"/>
              <a:buFont typeface="Symbol" pitchFamily="2" charset="2"/>
              <a:buChar char="-"/>
              <a:defRPr sz="1400">
                <a:latin typeface="+mn-lt"/>
              </a:defRPr>
            </a:lvl4pPr>
            <a:lvl5pPr marL="1709915" indent="-334784">
              <a:buClr>
                <a:srgbClr val="5A9B32"/>
              </a:buClr>
              <a:buSzPct val="120000"/>
              <a:buFont typeface="Symbol" pitchFamily="2" charset="2"/>
              <a:buChar char="-"/>
              <a:defRPr sz="1200">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2597940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7F917AD-C830-5895-1AB7-F42A86EE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229A6F8-FFE2-8609-8F6E-2BCFDCEA56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F3E462-516A-31AC-6CBA-3E1E2E782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647423-CB7B-3548-90BF-4650C93769EF}" type="datetimeFigureOut">
              <a:rPr lang="fr-FR" smtClean="0"/>
              <a:t>23/05/2025</a:t>
            </a:fld>
            <a:endParaRPr lang="fr-FR"/>
          </a:p>
        </p:txBody>
      </p:sp>
      <p:sp>
        <p:nvSpPr>
          <p:cNvPr id="5" name="Espace réservé du pied de page 4">
            <a:extLst>
              <a:ext uri="{FF2B5EF4-FFF2-40B4-BE49-F238E27FC236}">
                <a16:creationId xmlns:a16="http://schemas.microsoft.com/office/drawing/2014/main" id="{8E0590C1-7206-6EEC-7AEF-2D2E26938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16B8522-AA83-583B-7E2E-14CCEC27F4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A297-2BFB-4249-BE47-156B27CABCD1}" type="slidenum">
              <a:rPr lang="fr-FR" smtClean="0"/>
              <a:t>‹#›</a:t>
            </a:fld>
            <a:endParaRPr lang="fr-FR"/>
          </a:p>
        </p:txBody>
      </p:sp>
    </p:spTree>
    <p:extLst>
      <p:ext uri="{BB962C8B-B14F-4D97-AF65-F5344CB8AC3E}">
        <p14:creationId xmlns:p14="http://schemas.microsoft.com/office/powerpoint/2010/main" val="1076818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therine.tobola@hepvs.ch"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mailto:Myl&#232;ne.ducrey@hepl.ch"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68C3AA-DB34-41D3-310E-FDBDE271481A}"/>
              </a:ext>
            </a:extLst>
          </p:cNvPr>
          <p:cNvSpPr>
            <a:spLocks noGrp="1"/>
          </p:cNvSpPr>
          <p:nvPr>
            <p:ph type="ctrTitle"/>
          </p:nvPr>
        </p:nvSpPr>
        <p:spPr>
          <a:xfrm>
            <a:off x="1524000" y="2051747"/>
            <a:ext cx="9144000" cy="2387600"/>
          </a:xfrm>
        </p:spPr>
        <p:txBody>
          <a:bodyPr>
            <a:normAutofit/>
          </a:bodyPr>
          <a:lstStyle/>
          <a:p>
            <a:r>
              <a:rPr lang="fr-CH" sz="4000" b="1"/>
              <a:t>Accompagner les enseignant</a:t>
            </a:r>
            <a:r>
              <a:rPr lang="fr-FR" sz="4000" b="1"/>
              <a:t>·</a:t>
            </a:r>
            <a:r>
              <a:rPr lang="fr-CH" sz="4000" b="1"/>
              <a:t>es par des outils d’évaluation</a:t>
            </a:r>
            <a:endParaRPr lang="fr-FR" sz="11500" b="1"/>
          </a:p>
        </p:txBody>
      </p:sp>
      <p:sp>
        <p:nvSpPr>
          <p:cNvPr id="3" name="Sous-titre 2">
            <a:extLst>
              <a:ext uri="{FF2B5EF4-FFF2-40B4-BE49-F238E27FC236}">
                <a16:creationId xmlns:a16="http://schemas.microsoft.com/office/drawing/2014/main" id="{D0817FF8-A066-B0B1-6CEA-907DD9DA62D0}"/>
              </a:ext>
            </a:extLst>
          </p:cNvPr>
          <p:cNvSpPr>
            <a:spLocks noGrp="1"/>
          </p:cNvSpPr>
          <p:nvPr>
            <p:ph type="subTitle" idx="1"/>
          </p:nvPr>
        </p:nvSpPr>
        <p:spPr>
          <a:xfrm>
            <a:off x="1524000" y="3602038"/>
            <a:ext cx="9144000" cy="919162"/>
          </a:xfrm>
        </p:spPr>
        <p:txBody>
          <a:bodyPr>
            <a:normAutofit/>
          </a:bodyPr>
          <a:lstStyle/>
          <a:p>
            <a:endParaRPr lang="fr-FR"/>
          </a:p>
          <a:p>
            <a:endParaRPr lang="fr-FR"/>
          </a:p>
        </p:txBody>
      </p:sp>
      <p:sp>
        <p:nvSpPr>
          <p:cNvPr id="4" name="ZoneTexte 3">
            <a:extLst>
              <a:ext uri="{FF2B5EF4-FFF2-40B4-BE49-F238E27FC236}">
                <a16:creationId xmlns:a16="http://schemas.microsoft.com/office/drawing/2014/main" id="{D0B589F6-4619-8D12-54AC-9625E6725FC2}"/>
              </a:ext>
            </a:extLst>
          </p:cNvPr>
          <p:cNvSpPr txBox="1"/>
          <p:nvPr/>
        </p:nvSpPr>
        <p:spPr>
          <a:xfrm>
            <a:off x="2679700" y="4845254"/>
            <a:ext cx="7886700" cy="1754326"/>
          </a:xfrm>
          <a:prstGeom prst="rect">
            <a:avLst/>
          </a:prstGeom>
          <a:noFill/>
        </p:spPr>
        <p:txBody>
          <a:bodyPr wrap="square" lIns="91440" tIns="45720" rIns="91440" bIns="45720" numCol="2" rtlCol="0" anchor="t">
            <a:spAutoFit/>
          </a:bodyPr>
          <a:lstStyle/>
          <a:p>
            <a:r>
              <a:rPr lang="fr-CH"/>
              <a:t>Dr Catherine </a:t>
            </a:r>
            <a:r>
              <a:rPr lang="fr-CH" err="1"/>
              <a:t>Tobola</a:t>
            </a:r>
            <a:r>
              <a:rPr lang="fr-CH"/>
              <a:t> </a:t>
            </a:r>
            <a:r>
              <a:rPr lang="fr-CH" err="1"/>
              <a:t>Couchepin</a:t>
            </a:r>
            <a:r>
              <a:rPr lang="fr-CH"/>
              <a:t> </a:t>
            </a:r>
            <a:endParaRPr lang="en-US"/>
          </a:p>
          <a:p>
            <a:r>
              <a:rPr lang="fr-CH"/>
              <a:t>HEP Valais                                                 &amp;  </a:t>
            </a:r>
          </a:p>
          <a:p>
            <a:r>
              <a:rPr lang="fr-CH">
                <a:hlinkClick r:id="rId3"/>
              </a:rPr>
              <a:t>Catherine.tobola@hepvs.ch</a:t>
            </a:r>
            <a:r>
              <a:rPr lang="fr-CH"/>
              <a:t>  </a:t>
            </a:r>
          </a:p>
          <a:p>
            <a:endParaRPr lang="fr-CH"/>
          </a:p>
          <a:p>
            <a:endParaRPr lang="fr-CH"/>
          </a:p>
          <a:p>
            <a:endParaRPr lang="fr-CH"/>
          </a:p>
          <a:p>
            <a:r>
              <a:rPr lang="fr-CH"/>
              <a:t>    Dr Mylène Ducrey</a:t>
            </a:r>
          </a:p>
          <a:p>
            <a:r>
              <a:rPr lang="fr-CH"/>
              <a:t>    HEP Vaud</a:t>
            </a:r>
          </a:p>
          <a:p>
            <a:r>
              <a:rPr lang="fr-CH" b="1">
                <a:hlinkClick r:id="rId4"/>
              </a:rPr>
              <a:t>    </a:t>
            </a:r>
            <a:r>
              <a:rPr lang="fr-CH">
                <a:hlinkClick r:id="rId4"/>
              </a:rPr>
              <a:t>Mylène.ducrey@hepl.ch</a:t>
            </a:r>
            <a:r>
              <a:rPr lang="fr-CH"/>
              <a:t> </a:t>
            </a:r>
          </a:p>
          <a:p>
            <a:endParaRPr lang="fr-CH"/>
          </a:p>
          <a:p>
            <a:endParaRPr lang="fr-CH"/>
          </a:p>
        </p:txBody>
      </p:sp>
      <p:pic>
        <p:nvPicPr>
          <p:cNvPr id="8" name="Picture 2" descr="Logo_PHVS_2farbig.eps">
            <a:extLst>
              <a:ext uri="{FF2B5EF4-FFF2-40B4-BE49-F238E27FC236}">
                <a16:creationId xmlns:a16="http://schemas.microsoft.com/office/drawing/2014/main" id="{C52D7F29-B52D-93BA-49CC-0B935A050F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7057" y="6071491"/>
            <a:ext cx="2867025" cy="6858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D12AD31-E33C-B67C-A8E8-5ABEA21807D7}"/>
              </a:ext>
            </a:extLst>
          </p:cNvPr>
          <p:cNvPicPr>
            <a:picLocks noChangeAspect="1"/>
          </p:cNvPicPr>
          <p:nvPr/>
        </p:nvPicPr>
        <p:blipFill>
          <a:blip r:embed="rId6"/>
          <a:stretch>
            <a:fillRect/>
          </a:stretch>
        </p:blipFill>
        <p:spPr>
          <a:xfrm>
            <a:off x="81822" y="98284"/>
            <a:ext cx="3366456" cy="1445973"/>
          </a:xfrm>
          <a:prstGeom prst="rect">
            <a:avLst/>
          </a:prstGeom>
        </p:spPr>
      </p:pic>
      <p:sp>
        <p:nvSpPr>
          <p:cNvPr id="9" name="ZoneTexte 8">
            <a:extLst>
              <a:ext uri="{FF2B5EF4-FFF2-40B4-BE49-F238E27FC236}">
                <a16:creationId xmlns:a16="http://schemas.microsoft.com/office/drawing/2014/main" id="{ED4D8B25-FAC1-B853-8F13-E2D35B5CE9DC}"/>
              </a:ext>
            </a:extLst>
          </p:cNvPr>
          <p:cNvSpPr txBox="1"/>
          <p:nvPr/>
        </p:nvSpPr>
        <p:spPr>
          <a:xfrm>
            <a:off x="3510001" y="149570"/>
            <a:ext cx="8600177" cy="2154436"/>
          </a:xfrm>
          <a:prstGeom prst="rect">
            <a:avLst/>
          </a:prstGeom>
          <a:noFill/>
        </p:spPr>
        <p:txBody>
          <a:bodyPr wrap="square" rtlCol="0">
            <a:spAutoFit/>
          </a:bodyPr>
          <a:lstStyle/>
          <a:p>
            <a:r>
              <a:rPr lang="fr-CH" sz="2400" b="1" i="0" u="none" strike="noStrike">
                <a:solidFill>
                  <a:srgbClr val="000000"/>
                </a:solidFill>
                <a:effectLst/>
                <a:latin typeface="Calibri" panose="020F0502020204030204" pitchFamily="34" charset="0"/>
              </a:rPr>
              <a:t>Colloque CAHR </a:t>
            </a:r>
            <a:r>
              <a:rPr lang="fr-CH" sz="2400" b="1" i="0">
                <a:solidFill>
                  <a:srgbClr val="000000"/>
                </a:solidFill>
                <a:effectLst/>
                <a:latin typeface="Calibri" panose="020F0502020204030204" pitchFamily="34" charset="0"/>
              </a:rPr>
              <a:t>​</a:t>
            </a:r>
            <a:br>
              <a:rPr lang="fr-CH" sz="2400" b="0" i="0">
                <a:solidFill>
                  <a:srgbClr val="000000"/>
                </a:solidFill>
                <a:effectLst/>
                <a:latin typeface="Calibri" panose="020F0502020204030204" pitchFamily="34" charset="0"/>
              </a:rPr>
            </a:br>
            <a:r>
              <a:rPr lang="fr-CH" sz="2400">
                <a:solidFill>
                  <a:srgbClr val="000000"/>
                </a:solidFill>
                <a:latin typeface="Calibri" panose="020F0502020204030204" pitchFamily="34" charset="0"/>
              </a:rPr>
              <a:t>Les dispositifs de formation des enseignant.es : entre enjeux sociétaux et enjeux d’enseignement-apprentissage</a:t>
            </a:r>
            <a:endParaRPr lang="fr-CH" sz="2400" b="0" i="0" u="none" strike="noStrike">
              <a:solidFill>
                <a:srgbClr val="000000"/>
              </a:solidFill>
              <a:effectLst/>
              <a:latin typeface="Calibri" panose="020F0502020204030204" pitchFamily="34" charset="0"/>
            </a:endParaRPr>
          </a:p>
          <a:p>
            <a:r>
              <a:rPr lang="fr-CH" b="0" i="0" u="none" strike="noStrike">
                <a:solidFill>
                  <a:srgbClr val="000000"/>
                </a:solidFill>
                <a:effectLst/>
                <a:latin typeface="Calibri" panose="020F0502020204030204" pitchFamily="34" charset="0"/>
              </a:rPr>
              <a:t>Lausanne, 30 avril 2025</a:t>
            </a:r>
            <a:r>
              <a:rPr lang="fr-CH" b="0" i="0">
                <a:solidFill>
                  <a:srgbClr val="000000"/>
                </a:solidFill>
                <a:effectLst/>
                <a:latin typeface="Calibri" panose="020F0502020204030204" pitchFamily="34" charset="0"/>
              </a:rPr>
              <a:t>​</a:t>
            </a:r>
            <a:br>
              <a:rPr lang="fr-CH" sz="1800" b="0" i="0">
                <a:solidFill>
                  <a:srgbClr val="000000"/>
                </a:solidFill>
                <a:effectLst/>
                <a:latin typeface="Calibri" panose="020F0502020204030204" pitchFamily="34" charset="0"/>
              </a:rPr>
            </a:br>
            <a:endParaRPr lang="fr-CH" sz="4400" b="1"/>
          </a:p>
        </p:txBody>
      </p:sp>
      <p:cxnSp>
        <p:nvCxnSpPr>
          <p:cNvPr id="12" name="Connecteur droit 11">
            <a:extLst>
              <a:ext uri="{FF2B5EF4-FFF2-40B4-BE49-F238E27FC236}">
                <a16:creationId xmlns:a16="http://schemas.microsoft.com/office/drawing/2014/main" id="{B2694A5D-046A-B152-AE33-3E642C705405}"/>
              </a:ext>
            </a:extLst>
          </p:cNvPr>
          <p:cNvCxnSpPr/>
          <p:nvPr/>
        </p:nvCxnSpPr>
        <p:spPr>
          <a:xfrm flipV="1">
            <a:off x="81822" y="1544257"/>
            <a:ext cx="11942538" cy="101663"/>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4D23D635-D833-6787-23C2-E81A1A1AD78A}"/>
              </a:ext>
            </a:extLst>
          </p:cNvPr>
          <p:cNvPicPr>
            <a:picLocks noChangeAspect="1"/>
          </p:cNvPicPr>
          <p:nvPr/>
        </p:nvPicPr>
        <p:blipFill>
          <a:blip r:embed="rId7"/>
          <a:srcRect t="508" r="1935" b="1040"/>
          <a:stretch/>
        </p:blipFill>
        <p:spPr>
          <a:xfrm>
            <a:off x="6723118" y="6071491"/>
            <a:ext cx="1873253" cy="781665"/>
          </a:xfrm>
          <a:prstGeom prst="rect">
            <a:avLst/>
          </a:prstGeom>
        </p:spPr>
      </p:pic>
    </p:spTree>
    <p:extLst>
      <p:ext uri="{BB962C8B-B14F-4D97-AF65-F5344CB8AC3E}">
        <p14:creationId xmlns:p14="http://schemas.microsoft.com/office/powerpoint/2010/main" val="670402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264EB9-1920-4DD5-CE8C-6664E6219B81}"/>
              </a:ext>
            </a:extLst>
          </p:cNvPr>
          <p:cNvSpPr>
            <a:spLocks noGrp="1"/>
          </p:cNvSpPr>
          <p:nvPr>
            <p:ph type="title"/>
          </p:nvPr>
        </p:nvSpPr>
        <p:spPr/>
        <p:txBody>
          <a:bodyPr/>
          <a:lstStyle/>
          <a:p>
            <a:r>
              <a:rPr lang="fr-CH" b="1">
                <a:solidFill>
                  <a:schemeClr val="accent6">
                    <a:lumMod val="75000"/>
                  </a:schemeClr>
                </a:solidFill>
              </a:rPr>
              <a:t>Objectifs de la présentation</a:t>
            </a:r>
          </a:p>
        </p:txBody>
      </p:sp>
      <p:sp>
        <p:nvSpPr>
          <p:cNvPr id="3" name="Espace réservé du contenu 2">
            <a:extLst>
              <a:ext uri="{FF2B5EF4-FFF2-40B4-BE49-F238E27FC236}">
                <a16:creationId xmlns:a16="http://schemas.microsoft.com/office/drawing/2014/main" id="{722B6A2D-CD8C-2074-FFDA-F06EFB4DE5C2}"/>
              </a:ext>
            </a:extLst>
          </p:cNvPr>
          <p:cNvSpPr>
            <a:spLocks noGrp="1"/>
          </p:cNvSpPr>
          <p:nvPr>
            <p:ph idx="1"/>
          </p:nvPr>
        </p:nvSpPr>
        <p:spPr/>
        <p:txBody>
          <a:bodyPr vert="horz" lIns="91440" tIns="45720" rIns="91440" bIns="45720" rtlCol="0" anchor="t">
            <a:normAutofit/>
          </a:bodyPr>
          <a:lstStyle/>
          <a:p>
            <a:pPr>
              <a:buFont typeface="Calibri"/>
              <a:buChar char="-"/>
            </a:pPr>
            <a:r>
              <a:rPr lang="fr-CH"/>
              <a:t>Présenter les résultats et réflexions d’une étude exploratoire </a:t>
            </a:r>
            <a:endParaRPr lang="en-US"/>
          </a:p>
          <a:p>
            <a:pPr lvl="1">
              <a:buFontTx/>
              <a:buChar char="-"/>
            </a:pPr>
            <a:r>
              <a:rPr lang="fr-CH"/>
              <a:t>deux cantons</a:t>
            </a:r>
          </a:p>
          <a:p>
            <a:pPr lvl="1">
              <a:buFontTx/>
              <a:buChar char="-"/>
            </a:pPr>
            <a:r>
              <a:rPr lang="fr-CH"/>
              <a:t>deux cycles</a:t>
            </a:r>
          </a:p>
          <a:p>
            <a:pPr lvl="1">
              <a:buFontTx/>
              <a:buChar char="-"/>
            </a:pPr>
            <a:r>
              <a:rPr lang="fr-CH"/>
              <a:t>un moyen d’enseignement</a:t>
            </a:r>
          </a:p>
          <a:p>
            <a:pPr marL="0" indent="0">
              <a:buNone/>
            </a:pPr>
            <a:endParaRPr lang="fr-CH"/>
          </a:p>
          <a:p>
            <a:pPr marL="0" indent="0">
              <a:buNone/>
            </a:pPr>
            <a:r>
              <a:rPr lang="fr-CH"/>
              <a:t>- Identifier les besoins et possibilités d’accompagnement </a:t>
            </a:r>
          </a:p>
          <a:p>
            <a:pPr marL="0" indent="0">
              <a:buNone/>
            </a:pPr>
            <a:endParaRPr lang="fr-CH"/>
          </a:p>
          <a:p>
            <a:pPr>
              <a:buFont typeface="Calibri" panose="020B0604020202020204" pitchFamily="34" charset="0"/>
              <a:buChar char="-"/>
            </a:pPr>
            <a:r>
              <a:rPr lang="fr-CH"/>
              <a:t>Mettre à l'épreuve le cadre conceptuel et solidifier la méthodologie</a:t>
            </a:r>
          </a:p>
        </p:txBody>
      </p:sp>
    </p:spTree>
    <p:extLst>
      <p:ext uri="{BB962C8B-B14F-4D97-AF65-F5344CB8AC3E}">
        <p14:creationId xmlns:p14="http://schemas.microsoft.com/office/powerpoint/2010/main" val="893933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68176-424E-9C7A-71D2-1A272F3454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625B5A-D08E-DBFC-527E-2B890B02A2CE}"/>
              </a:ext>
            </a:extLst>
          </p:cNvPr>
          <p:cNvSpPr>
            <a:spLocks noGrp="1"/>
          </p:cNvSpPr>
          <p:nvPr>
            <p:ph type="title"/>
          </p:nvPr>
        </p:nvSpPr>
        <p:spPr>
          <a:xfrm>
            <a:off x="481584" y="346837"/>
            <a:ext cx="10515600" cy="1325563"/>
          </a:xfrm>
        </p:spPr>
        <p:txBody>
          <a:bodyPr/>
          <a:lstStyle/>
          <a:p>
            <a:r>
              <a:rPr lang="fr-FR" b="1">
                <a:solidFill>
                  <a:schemeClr val="accent6">
                    <a:lumMod val="75000"/>
                  </a:schemeClr>
                </a:solidFill>
              </a:rPr>
              <a:t>Ancrage théorique : didactique de la langue d’enseignement</a:t>
            </a:r>
          </a:p>
        </p:txBody>
      </p:sp>
      <p:sp>
        <p:nvSpPr>
          <p:cNvPr id="3" name="Espace réservé du contenu 2">
            <a:extLst>
              <a:ext uri="{FF2B5EF4-FFF2-40B4-BE49-F238E27FC236}">
                <a16:creationId xmlns:a16="http://schemas.microsoft.com/office/drawing/2014/main" id="{4F648BAF-9A6E-CE9A-EB72-562456469E7E}"/>
              </a:ext>
            </a:extLst>
          </p:cNvPr>
          <p:cNvSpPr>
            <a:spLocks noGrp="1"/>
          </p:cNvSpPr>
          <p:nvPr>
            <p:ph idx="1"/>
          </p:nvPr>
        </p:nvSpPr>
        <p:spPr>
          <a:xfrm>
            <a:off x="550729" y="1707452"/>
            <a:ext cx="11093245" cy="4959700"/>
          </a:xfrm>
        </p:spPr>
        <p:txBody>
          <a:bodyPr vert="horz" lIns="91440" tIns="45720" rIns="91440" bIns="45720" rtlCol="0" anchor="t">
            <a:normAutofit/>
          </a:bodyPr>
          <a:lstStyle/>
          <a:p>
            <a:pPr marL="0" indent="0">
              <a:buNone/>
            </a:pPr>
            <a:r>
              <a:rPr lang="fr-FR" sz="3000" dirty="0"/>
              <a:t>Les genres de textes </a:t>
            </a:r>
            <a:r>
              <a:rPr lang="fr-FR" dirty="0"/>
              <a:t>:</a:t>
            </a:r>
          </a:p>
          <a:p>
            <a:pPr marL="803275" indent="-260350">
              <a:buNone/>
            </a:pPr>
            <a:r>
              <a:rPr lang="fr-FR" dirty="0"/>
              <a:t>- </a:t>
            </a:r>
            <a:r>
              <a:rPr lang="fr-FR" sz="2600" dirty="0"/>
              <a:t>Travail par genres de textes </a:t>
            </a:r>
            <a:r>
              <a:rPr lang="fr-FR" sz="2000" dirty="0"/>
              <a:t>(</a:t>
            </a:r>
            <a:r>
              <a:rPr lang="fr-FR" sz="2000" dirty="0" err="1"/>
              <a:t>Bronckart</a:t>
            </a:r>
            <a:r>
              <a:rPr lang="fr-FR" sz="2000" dirty="0"/>
              <a:t>, 1997; </a:t>
            </a:r>
            <a:r>
              <a:rPr lang="fr-FR" sz="2000" dirty="0" err="1"/>
              <a:t>Dolz</a:t>
            </a:r>
            <a:r>
              <a:rPr lang="fr-FR" sz="2000" dirty="0"/>
              <a:t> et al., 2001)</a:t>
            </a:r>
          </a:p>
          <a:p>
            <a:pPr marL="803275" indent="-260350">
              <a:lnSpc>
                <a:spcPct val="110000"/>
              </a:lnSpc>
              <a:buFontTx/>
              <a:buChar char="-"/>
            </a:pPr>
            <a:r>
              <a:rPr lang="fr-FR" sz="2600" dirty="0"/>
              <a:t>Perspective communicationnelle : genre comme outil </a:t>
            </a:r>
            <a:r>
              <a:rPr lang="fr-FR" sz="2000" dirty="0"/>
              <a:t>(</a:t>
            </a:r>
            <a:r>
              <a:rPr lang="fr-FR" sz="2000" dirty="0" err="1"/>
              <a:t>Dolz</a:t>
            </a:r>
            <a:r>
              <a:rPr lang="fr-FR" sz="2000" dirty="0"/>
              <a:t> et Gagnon, 2008)</a:t>
            </a:r>
            <a:r>
              <a:rPr lang="fr-FR" sz="2600" dirty="0"/>
              <a:t> et comme objet </a:t>
            </a:r>
            <a:r>
              <a:rPr lang="fr-FR" sz="2000" dirty="0"/>
              <a:t>(Chartrand, 2009; </a:t>
            </a:r>
            <a:r>
              <a:rPr lang="fr-FR" sz="2000" dirty="0" err="1"/>
              <a:t>Schneuwly</a:t>
            </a:r>
            <a:r>
              <a:rPr lang="fr-FR" sz="2000" dirty="0"/>
              <a:t> et Sales </a:t>
            </a:r>
            <a:r>
              <a:rPr lang="fr-FR" sz="2000" dirty="0" err="1"/>
              <a:t>Cordeiro</a:t>
            </a:r>
            <a:r>
              <a:rPr lang="fr-FR" sz="2000" dirty="0"/>
              <a:t>, 2016)</a:t>
            </a:r>
          </a:p>
          <a:p>
            <a:pPr marL="0" indent="0">
              <a:buNone/>
            </a:pPr>
            <a:r>
              <a:rPr lang="fr-FR" sz="3000" dirty="0"/>
              <a:t>L’évaluation des productions :</a:t>
            </a:r>
          </a:p>
          <a:p>
            <a:pPr marL="803275" indent="-260350">
              <a:buFontTx/>
              <a:buChar char="-"/>
            </a:pPr>
            <a:r>
              <a:rPr lang="fr-FR" sz="2600" dirty="0"/>
              <a:t>Double articulation :</a:t>
            </a:r>
          </a:p>
          <a:p>
            <a:pPr marL="1260475" lvl="2" indent="-260350">
              <a:buFontTx/>
              <a:buChar char="-"/>
            </a:pPr>
            <a:r>
              <a:rPr lang="fr-FR" dirty="0"/>
              <a:t>compréhension &amp; production</a:t>
            </a:r>
          </a:p>
          <a:p>
            <a:pPr marL="1260475" lvl="2" indent="-260350">
              <a:buFontTx/>
              <a:buChar char="-"/>
            </a:pPr>
            <a:r>
              <a:rPr lang="fr-FR" dirty="0"/>
              <a:t>communication &amp; fonctionnement de la langue (</a:t>
            </a:r>
            <a:r>
              <a:rPr lang="fr-FR" dirty="0" err="1"/>
              <a:t>Bulea</a:t>
            </a:r>
            <a:r>
              <a:rPr lang="fr-FR" dirty="0"/>
              <a:t> </a:t>
            </a:r>
            <a:r>
              <a:rPr lang="fr-FR" dirty="0" err="1"/>
              <a:t>Bronckart</a:t>
            </a:r>
            <a:r>
              <a:rPr lang="fr-FR" dirty="0"/>
              <a:t> et Garcia </a:t>
            </a:r>
            <a:r>
              <a:rPr lang="fr-FR" dirty="0" err="1"/>
              <a:t>Debanc</a:t>
            </a:r>
            <a:r>
              <a:rPr lang="fr-FR" dirty="0"/>
              <a:t> 2022)</a:t>
            </a:r>
          </a:p>
          <a:p>
            <a:pPr marL="803275" indent="-260350">
              <a:buFontTx/>
              <a:buChar char="-"/>
            </a:pPr>
            <a:r>
              <a:rPr lang="fr-FR" sz="2600" dirty="0"/>
              <a:t>Progressivité des apprentissages (enseignement spiralaire)</a:t>
            </a:r>
          </a:p>
          <a:p>
            <a:pPr>
              <a:buFontTx/>
              <a:buChar char="-"/>
            </a:pPr>
            <a:endParaRPr lang="fr-FR"/>
          </a:p>
        </p:txBody>
      </p:sp>
    </p:spTree>
    <p:extLst>
      <p:ext uri="{BB962C8B-B14F-4D97-AF65-F5344CB8AC3E}">
        <p14:creationId xmlns:p14="http://schemas.microsoft.com/office/powerpoint/2010/main" val="130785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6176-7E4D-5723-F3AC-D2F299D4CA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9D7A2F-EA88-13E3-27FC-D4D5E0723DDA}"/>
              </a:ext>
            </a:extLst>
          </p:cNvPr>
          <p:cNvSpPr>
            <a:spLocks noGrp="1"/>
          </p:cNvSpPr>
          <p:nvPr>
            <p:ph type="title"/>
          </p:nvPr>
        </p:nvSpPr>
        <p:spPr>
          <a:xfrm>
            <a:off x="622300" y="114301"/>
            <a:ext cx="10515600" cy="1325563"/>
          </a:xfrm>
        </p:spPr>
        <p:txBody>
          <a:bodyPr/>
          <a:lstStyle/>
          <a:p>
            <a:r>
              <a:rPr lang="fr-FR" b="1">
                <a:solidFill>
                  <a:schemeClr val="accent6">
                    <a:lumMod val="75000"/>
                  </a:schemeClr>
                </a:solidFill>
              </a:rPr>
              <a:t>Ancrage théorique : évaluation </a:t>
            </a:r>
          </a:p>
        </p:txBody>
      </p:sp>
      <p:sp>
        <p:nvSpPr>
          <p:cNvPr id="3" name="Espace réservé du contenu 2">
            <a:extLst>
              <a:ext uri="{FF2B5EF4-FFF2-40B4-BE49-F238E27FC236}">
                <a16:creationId xmlns:a16="http://schemas.microsoft.com/office/drawing/2014/main" id="{76504EC7-B90C-2E45-B280-E49978A3AEBC}"/>
              </a:ext>
            </a:extLst>
          </p:cNvPr>
          <p:cNvSpPr>
            <a:spLocks noGrp="1"/>
          </p:cNvSpPr>
          <p:nvPr>
            <p:ph idx="1"/>
          </p:nvPr>
        </p:nvSpPr>
        <p:spPr>
          <a:xfrm>
            <a:off x="723900" y="1368428"/>
            <a:ext cx="11218718" cy="5206833"/>
          </a:xfrm>
        </p:spPr>
        <p:txBody>
          <a:bodyPr>
            <a:normAutofit/>
          </a:bodyPr>
          <a:lstStyle/>
          <a:p>
            <a:pPr marL="0" indent="0">
              <a:buNone/>
            </a:pPr>
            <a:r>
              <a:rPr lang="fr-FR"/>
              <a:t>Une évaluation constructive (</a:t>
            </a:r>
            <a:r>
              <a:rPr lang="fr-FR" err="1"/>
              <a:t>e.g.Hadji</a:t>
            </a:r>
            <a:r>
              <a:rPr lang="fr-FR"/>
              <a:t>, 2016; Pasquini, 2021; </a:t>
            </a:r>
            <a:r>
              <a:rPr lang="fr-FR" err="1"/>
              <a:t>Brookhart</a:t>
            </a:r>
            <a:r>
              <a:rPr lang="fr-FR"/>
              <a:t>, 2021)</a:t>
            </a:r>
          </a:p>
          <a:p>
            <a:pPr lvl="1">
              <a:buFontTx/>
              <a:buChar char="-"/>
            </a:pPr>
            <a:r>
              <a:rPr lang="fr-FR"/>
              <a:t>Nouvelles conceptualisations de l’</a:t>
            </a:r>
            <a:r>
              <a:rPr lang="fr-FR" err="1"/>
              <a:t>AfL</a:t>
            </a:r>
            <a:r>
              <a:rPr lang="fr-FR"/>
              <a:t> (</a:t>
            </a:r>
            <a:r>
              <a:rPr lang="fr-FR" err="1"/>
              <a:t>E-sA</a:t>
            </a:r>
            <a:r>
              <a:rPr lang="fr-FR"/>
              <a:t>): </a:t>
            </a:r>
            <a:r>
              <a:rPr lang="fr-FR" err="1"/>
              <a:t>Laveault</a:t>
            </a:r>
            <a:r>
              <a:rPr lang="fr-FR"/>
              <a:t> &amp; Allal, 2016; </a:t>
            </a:r>
            <a:r>
              <a:rPr lang="fr-FR" err="1"/>
              <a:t>Carless</a:t>
            </a:r>
            <a:r>
              <a:rPr lang="fr-FR"/>
              <a:t>, 2007; </a:t>
            </a:r>
            <a:r>
              <a:rPr lang="fr-FR" err="1"/>
              <a:t>Harlen</a:t>
            </a:r>
            <a:r>
              <a:rPr lang="fr-FR"/>
              <a:t>, 2005; Allal &amp; Mottier Lopez, 2005; </a:t>
            </a:r>
            <a:r>
              <a:rPr lang="fr-FR" err="1"/>
              <a:t>Laveault</a:t>
            </a:r>
            <a:r>
              <a:rPr lang="fr-FR"/>
              <a:t> 2012, etc.</a:t>
            </a:r>
          </a:p>
          <a:p>
            <a:pPr lvl="1">
              <a:buFontTx/>
              <a:buChar char="-"/>
            </a:pPr>
            <a:r>
              <a:rPr lang="fr-FR"/>
              <a:t>Réseau </a:t>
            </a:r>
            <a:r>
              <a:rPr lang="fr-FR" err="1"/>
              <a:t>IEAN.ch</a:t>
            </a:r>
            <a:endParaRPr lang="fr-FR"/>
          </a:p>
          <a:p>
            <a:pPr marL="0" indent="0">
              <a:buNone/>
            </a:pPr>
            <a:r>
              <a:rPr lang="fr-FR"/>
              <a:t>Des compétences professionnelles à développer</a:t>
            </a:r>
          </a:p>
          <a:p>
            <a:pPr lvl="1">
              <a:buFontTx/>
              <a:buChar char="-"/>
            </a:pPr>
            <a:r>
              <a:rPr lang="fr-FR"/>
              <a:t>Evaluer les apprentissages: un geste professionnel qui subsume tous les autres (Jorro, 2013, Laurier, 2021) </a:t>
            </a:r>
          </a:p>
          <a:p>
            <a:pPr lvl="1">
              <a:buFontTx/>
              <a:buChar char="-"/>
            </a:pPr>
            <a:r>
              <a:rPr lang="fr-FR"/>
              <a:t>Difficultés à évaluer reconnues par les enseignants (Fontaine et al., 2012; De Luca &amp; </a:t>
            </a:r>
            <a:r>
              <a:rPr lang="fr-FR" err="1"/>
              <a:t>Bellara</a:t>
            </a:r>
            <a:r>
              <a:rPr lang="fr-FR"/>
              <a:t>, 2013; Edwards, 2020) qui s’accroit encore avec la perspective inclusive (Jury 2023; Pasquini &amp; </a:t>
            </a:r>
            <a:r>
              <a:rPr lang="fr-FR" err="1"/>
              <a:t>Brina</a:t>
            </a:r>
            <a:r>
              <a:rPr lang="fr-FR"/>
              <a:t>, à paraître)</a:t>
            </a:r>
          </a:p>
        </p:txBody>
      </p:sp>
    </p:spTree>
    <p:extLst>
      <p:ext uri="{BB962C8B-B14F-4D97-AF65-F5344CB8AC3E}">
        <p14:creationId xmlns:p14="http://schemas.microsoft.com/office/powerpoint/2010/main" val="40465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D1DC-B521-D226-5FE9-EB377C0C66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D13FBE-04E7-EB03-67E2-EFBE3A8AF653}"/>
              </a:ext>
            </a:extLst>
          </p:cNvPr>
          <p:cNvSpPr>
            <a:spLocks noGrp="1"/>
          </p:cNvSpPr>
          <p:nvPr>
            <p:ph type="title"/>
          </p:nvPr>
        </p:nvSpPr>
        <p:spPr/>
        <p:txBody>
          <a:bodyPr/>
          <a:lstStyle/>
          <a:p>
            <a:r>
              <a:rPr lang="fr-FR" b="1">
                <a:solidFill>
                  <a:schemeClr val="accent6">
                    <a:lumMod val="75000"/>
                  </a:schemeClr>
                </a:solidFill>
                <a:sym typeface="Wingdings" pitchFamily="2" charset="2"/>
              </a:rPr>
              <a:t>Perspective innovante</a:t>
            </a:r>
            <a:endParaRPr lang="fr-FR" b="1">
              <a:solidFill>
                <a:schemeClr val="accent6">
                  <a:lumMod val="75000"/>
                </a:schemeClr>
              </a:solidFill>
            </a:endParaRPr>
          </a:p>
        </p:txBody>
      </p:sp>
      <p:sp>
        <p:nvSpPr>
          <p:cNvPr id="3" name="Espace réservé du contenu 2">
            <a:extLst>
              <a:ext uri="{FF2B5EF4-FFF2-40B4-BE49-F238E27FC236}">
                <a16:creationId xmlns:a16="http://schemas.microsoft.com/office/drawing/2014/main" id="{F5234F74-717A-3342-7F56-7210E0DC888D}"/>
              </a:ext>
            </a:extLst>
          </p:cNvPr>
          <p:cNvSpPr>
            <a:spLocks noGrp="1"/>
          </p:cNvSpPr>
          <p:nvPr>
            <p:ph idx="1"/>
          </p:nvPr>
        </p:nvSpPr>
        <p:spPr>
          <a:xfrm>
            <a:off x="838200" y="1841667"/>
            <a:ext cx="10515600" cy="4351338"/>
          </a:xfrm>
        </p:spPr>
        <p:txBody>
          <a:bodyPr vert="horz" lIns="91440" tIns="45720" rIns="91440" bIns="45720" rtlCol="0" anchor="t">
            <a:normAutofit/>
          </a:bodyPr>
          <a:lstStyle/>
          <a:p>
            <a:pPr>
              <a:buFontTx/>
              <a:buChar char="-"/>
            </a:pPr>
            <a:r>
              <a:rPr lang="fr-FR"/>
              <a:t>Développer simultanément des compétences en évaluation et en didactique </a:t>
            </a:r>
            <a:r>
              <a:rPr lang="fr-FR" sz="2000"/>
              <a:t>(Laurier, 2021)</a:t>
            </a:r>
          </a:p>
          <a:p>
            <a:pPr>
              <a:buFontTx/>
              <a:buChar char="-"/>
            </a:pPr>
            <a:r>
              <a:rPr lang="fr-FR"/>
              <a:t>Développer des outils d’évaluation en partenariat avec des </a:t>
            </a:r>
            <a:r>
              <a:rPr lang="fr-FR" err="1"/>
              <a:t>professionnel·les</a:t>
            </a:r>
            <a:r>
              <a:rPr lang="fr-FR"/>
              <a:t> de l’enseignement </a:t>
            </a:r>
            <a:r>
              <a:rPr lang="fr-FR" sz="2000"/>
              <a:t>(Mottier Lopez, 2019)</a:t>
            </a:r>
          </a:p>
          <a:p>
            <a:pPr>
              <a:buFontTx/>
              <a:buChar char="-"/>
            </a:pPr>
            <a:r>
              <a:rPr lang="fr-FR"/>
              <a:t>Planifier l’évaluation, conception à rebours</a:t>
            </a:r>
            <a:r>
              <a:rPr lang="fr-FR" sz="2000"/>
              <a:t> (Wiggins et </a:t>
            </a:r>
            <a:r>
              <a:rPr lang="fr-FR" sz="2000" err="1"/>
              <a:t>McTighe</a:t>
            </a:r>
            <a:r>
              <a:rPr lang="fr-FR" sz="2000"/>
              <a:t>, 2005; Graf, 2011; </a:t>
            </a:r>
            <a:r>
              <a:rPr lang="fr-FR" sz="2000" err="1"/>
              <a:t>Yerly</a:t>
            </a:r>
            <a:r>
              <a:rPr lang="fr-FR" sz="2000"/>
              <a:t> &amp; Monney, 2022) </a:t>
            </a:r>
            <a:r>
              <a:rPr lang="fr-FR"/>
              <a:t>: Visibilité didactique, anticipation des difficultés des élèves, explicitation des attentes, étayage</a:t>
            </a:r>
          </a:p>
        </p:txBody>
      </p:sp>
    </p:spTree>
    <p:extLst>
      <p:ext uri="{BB962C8B-B14F-4D97-AF65-F5344CB8AC3E}">
        <p14:creationId xmlns:p14="http://schemas.microsoft.com/office/powerpoint/2010/main" val="3687492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8EB417-233D-520E-467A-4BA78E1CADDB}"/>
              </a:ext>
            </a:extLst>
          </p:cNvPr>
          <p:cNvSpPr>
            <a:spLocks noGrp="1"/>
          </p:cNvSpPr>
          <p:nvPr>
            <p:ph type="title"/>
          </p:nvPr>
        </p:nvSpPr>
        <p:spPr/>
        <p:txBody>
          <a:bodyPr/>
          <a:lstStyle/>
          <a:p>
            <a:r>
              <a:rPr lang="fr-FR" b="1">
                <a:solidFill>
                  <a:schemeClr val="accent6">
                    <a:lumMod val="75000"/>
                  </a:schemeClr>
                </a:solidFill>
              </a:rPr>
              <a:t>Question de la recherche exploratoire </a:t>
            </a:r>
          </a:p>
        </p:txBody>
      </p:sp>
      <p:sp>
        <p:nvSpPr>
          <p:cNvPr id="3" name="Espace réservé du contenu 2">
            <a:extLst>
              <a:ext uri="{FF2B5EF4-FFF2-40B4-BE49-F238E27FC236}">
                <a16:creationId xmlns:a16="http://schemas.microsoft.com/office/drawing/2014/main" id="{293DFDD3-4F4F-5F94-F647-DB520D8AEAC8}"/>
              </a:ext>
            </a:extLst>
          </p:cNvPr>
          <p:cNvSpPr>
            <a:spLocks noGrp="1"/>
          </p:cNvSpPr>
          <p:nvPr>
            <p:ph idx="1"/>
          </p:nvPr>
        </p:nvSpPr>
        <p:spPr>
          <a:xfrm>
            <a:off x="933450" y="1923429"/>
            <a:ext cx="10125364" cy="4667250"/>
          </a:xfrm>
        </p:spPr>
        <p:txBody>
          <a:bodyPr vert="horz" lIns="91440" tIns="45720" rIns="91440" bIns="45720" rtlCol="0" anchor="t">
            <a:normAutofit/>
          </a:bodyPr>
          <a:lstStyle/>
          <a:p>
            <a:pPr marL="0" indent="0">
              <a:buNone/>
            </a:pPr>
            <a:r>
              <a:rPr lang="fr-CH" sz="3600"/>
              <a:t>Comment la planification à rebours contribue-elle à la </a:t>
            </a:r>
            <a:r>
              <a:rPr lang="fr-CH" sz="3600" b="1"/>
              <a:t>professionnalisation des enseignants </a:t>
            </a:r>
            <a:r>
              <a:rPr lang="fr-CH" sz="3600"/>
              <a:t>par la </a:t>
            </a:r>
            <a:r>
              <a:rPr lang="fr-CH" sz="3600" b="1"/>
              <a:t>transformation des pratiques d'évaluation ?</a:t>
            </a:r>
            <a:endParaRPr lang="fr-CH" sz="3600"/>
          </a:p>
          <a:p>
            <a:pPr marL="0" indent="0">
              <a:buNone/>
            </a:pPr>
            <a:endParaRPr lang="fr-CH" sz="3600"/>
          </a:p>
          <a:p>
            <a:pPr marL="263525" indent="-263525">
              <a:buNone/>
            </a:pPr>
            <a:br>
              <a:rPr lang="fr-CH" sz="3600"/>
            </a:br>
            <a:endParaRPr lang="fr-CH" sz="3200"/>
          </a:p>
        </p:txBody>
      </p:sp>
    </p:spTree>
    <p:extLst>
      <p:ext uri="{BB962C8B-B14F-4D97-AF65-F5344CB8AC3E}">
        <p14:creationId xmlns:p14="http://schemas.microsoft.com/office/powerpoint/2010/main" val="1081051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3EDE96-839B-6AF5-EF2C-F1A8EF8DFA11}"/>
              </a:ext>
            </a:extLst>
          </p:cNvPr>
          <p:cNvSpPr>
            <a:spLocks noGrp="1"/>
          </p:cNvSpPr>
          <p:nvPr>
            <p:ph type="title"/>
          </p:nvPr>
        </p:nvSpPr>
        <p:spPr/>
        <p:txBody>
          <a:bodyPr/>
          <a:lstStyle/>
          <a:p>
            <a:r>
              <a:rPr lang="fr-FR" b="1">
                <a:solidFill>
                  <a:schemeClr val="accent6">
                    <a:lumMod val="75000"/>
                  </a:schemeClr>
                </a:solidFill>
              </a:rPr>
              <a:t>Méthode: phase exploratoire</a:t>
            </a:r>
          </a:p>
        </p:txBody>
      </p:sp>
      <p:graphicFrame>
        <p:nvGraphicFramePr>
          <p:cNvPr id="4" name="Tableau 3">
            <a:extLst>
              <a:ext uri="{FF2B5EF4-FFF2-40B4-BE49-F238E27FC236}">
                <a16:creationId xmlns:a16="http://schemas.microsoft.com/office/drawing/2014/main" id="{B93B518D-1D65-8377-1527-65DBED5EE644}"/>
              </a:ext>
            </a:extLst>
          </p:cNvPr>
          <p:cNvGraphicFramePr>
            <a:graphicFrameLocks noGrp="1"/>
          </p:cNvGraphicFramePr>
          <p:nvPr>
            <p:extLst>
              <p:ext uri="{D42A27DB-BD31-4B8C-83A1-F6EECF244321}">
                <p14:modId xmlns:p14="http://schemas.microsoft.com/office/powerpoint/2010/main" val="4038708190"/>
              </p:ext>
            </p:extLst>
          </p:nvPr>
        </p:nvGraphicFramePr>
        <p:xfrm>
          <a:off x="1046017" y="1886888"/>
          <a:ext cx="9802092" cy="4358628"/>
        </p:xfrm>
        <a:graphic>
          <a:graphicData uri="http://schemas.openxmlformats.org/drawingml/2006/table">
            <a:tbl>
              <a:tblPr firstRow="1" bandRow="1">
                <a:tableStyleId>{5C22544A-7EE6-4342-B048-85BDC9FD1C3A}</a:tableStyleId>
              </a:tblPr>
              <a:tblGrid>
                <a:gridCol w="4901046">
                  <a:extLst>
                    <a:ext uri="{9D8B030D-6E8A-4147-A177-3AD203B41FA5}">
                      <a16:colId xmlns:a16="http://schemas.microsoft.com/office/drawing/2014/main" val="437512127"/>
                    </a:ext>
                  </a:extLst>
                </a:gridCol>
                <a:gridCol w="4901046">
                  <a:extLst>
                    <a:ext uri="{9D8B030D-6E8A-4147-A177-3AD203B41FA5}">
                      <a16:colId xmlns:a16="http://schemas.microsoft.com/office/drawing/2014/main" val="3909721936"/>
                    </a:ext>
                  </a:extLst>
                </a:gridCol>
              </a:tblGrid>
              <a:tr h="1058466">
                <a:tc gridSpan="2">
                  <a:txBody>
                    <a:bodyPr/>
                    <a:lstStyle/>
                    <a:p>
                      <a:pPr algn="ctr"/>
                      <a:r>
                        <a:rPr lang="fr-CH" sz="2800">
                          <a:solidFill>
                            <a:schemeClr val="tx1"/>
                          </a:solidFill>
                        </a:rPr>
                        <a:t>Même rubrique de genre : </a:t>
                      </a:r>
                    </a:p>
                    <a:p>
                      <a:pPr algn="ctr"/>
                      <a:r>
                        <a:rPr lang="fr-CH" sz="2800">
                          <a:solidFill>
                            <a:schemeClr val="tx1"/>
                          </a:solidFill>
                        </a:rPr>
                        <a:t>texte qui règle des comportements</a:t>
                      </a:r>
                    </a:p>
                  </a:txBody>
                  <a:tcPr>
                    <a:solidFill>
                      <a:schemeClr val="bg1">
                        <a:lumMod val="95000"/>
                      </a:schemeClr>
                    </a:solidFill>
                  </a:tcPr>
                </a:tc>
                <a:tc hMerge="1">
                  <a:txBody>
                    <a:bodyPr/>
                    <a:lstStyle/>
                    <a:p>
                      <a:endParaRPr lang="fr-CH"/>
                    </a:p>
                  </a:txBody>
                  <a:tcPr/>
                </a:tc>
                <a:extLst>
                  <a:ext uri="{0D108BD9-81ED-4DB2-BD59-A6C34878D82A}">
                    <a16:rowId xmlns:a16="http://schemas.microsoft.com/office/drawing/2014/main" val="1837176694"/>
                  </a:ext>
                </a:extLst>
              </a:tr>
              <a:tr h="600397">
                <a:tc>
                  <a:txBody>
                    <a:bodyPr/>
                    <a:lstStyle/>
                    <a:p>
                      <a:pPr algn="ctr"/>
                      <a:r>
                        <a:rPr lang="fr-CH" sz="2800" i="1"/>
                        <a:t>La règle de jeu</a:t>
                      </a:r>
                    </a:p>
                  </a:txBody>
                  <a:tcPr>
                    <a:solidFill>
                      <a:schemeClr val="bg1">
                        <a:lumMod val="95000"/>
                      </a:schemeClr>
                    </a:solidFill>
                  </a:tcPr>
                </a:tc>
                <a:tc>
                  <a:txBody>
                    <a:bodyPr/>
                    <a:lstStyle/>
                    <a:p>
                      <a:pPr algn="ctr"/>
                      <a:r>
                        <a:rPr lang="fr-CH" sz="2800" i="1"/>
                        <a:t>La recette de cuisine</a:t>
                      </a:r>
                    </a:p>
                  </a:txBody>
                  <a:tcPr>
                    <a:solidFill>
                      <a:schemeClr val="bg1">
                        <a:lumMod val="95000"/>
                      </a:schemeClr>
                    </a:solidFill>
                  </a:tcPr>
                </a:tc>
                <a:extLst>
                  <a:ext uri="{0D108BD9-81ED-4DB2-BD59-A6C34878D82A}">
                    <a16:rowId xmlns:a16="http://schemas.microsoft.com/office/drawing/2014/main" val="623173171"/>
                  </a:ext>
                </a:extLst>
              </a:tr>
              <a:tr h="1538867">
                <a:tc>
                  <a:txBody>
                    <a:bodyPr/>
                    <a:lstStyle/>
                    <a:p>
                      <a:r>
                        <a:rPr lang="fr-CH" sz="2800"/>
                        <a:t>3 Enseignantes de 3-4</a:t>
                      </a:r>
                      <a:r>
                        <a:rPr lang="fr-CH" sz="2800" baseline="30000"/>
                        <a:t>e</a:t>
                      </a:r>
                      <a:r>
                        <a:rPr lang="fr-CH" sz="2800"/>
                        <a:t> </a:t>
                      </a:r>
                    </a:p>
                    <a:p>
                      <a:r>
                        <a:rPr lang="fr-CH" sz="2800" err="1"/>
                        <a:t>éls</a:t>
                      </a:r>
                      <a:r>
                        <a:rPr lang="fr-CH" sz="2800"/>
                        <a:t> de 6-8 ans, 2 classes</a:t>
                      </a:r>
                    </a:p>
                  </a:txBody>
                  <a:tcPr>
                    <a:solidFill>
                      <a:schemeClr val="bg1">
                        <a:lumMod val="95000"/>
                      </a:schemeClr>
                    </a:solidFill>
                  </a:tcPr>
                </a:tc>
                <a:tc>
                  <a:txBody>
                    <a:bodyPr/>
                    <a:lstStyle/>
                    <a:p>
                      <a:r>
                        <a:rPr lang="fr-CH" sz="2800"/>
                        <a:t>2 Enseignantes de 5-6</a:t>
                      </a:r>
                      <a:r>
                        <a:rPr lang="fr-CH" sz="2800" baseline="30000"/>
                        <a:t>e</a:t>
                      </a:r>
                      <a:r>
                        <a:rPr lang="fr-CH" sz="2800"/>
                        <a:t> </a:t>
                      </a:r>
                    </a:p>
                    <a:p>
                      <a:r>
                        <a:rPr lang="fr-CH" sz="2800" err="1"/>
                        <a:t>éls</a:t>
                      </a:r>
                      <a:r>
                        <a:rPr lang="fr-CH" sz="2800"/>
                        <a:t> 8-10 ans </a:t>
                      </a:r>
                    </a:p>
                    <a:p>
                      <a:r>
                        <a:rPr lang="fr-CH" sz="2800"/>
                        <a:t>CAS école inclusive </a:t>
                      </a:r>
                    </a:p>
                  </a:txBody>
                  <a:tcPr>
                    <a:solidFill>
                      <a:schemeClr val="bg1">
                        <a:lumMod val="95000"/>
                      </a:schemeClr>
                    </a:solidFill>
                  </a:tcPr>
                </a:tc>
                <a:extLst>
                  <a:ext uri="{0D108BD9-81ED-4DB2-BD59-A6C34878D82A}">
                    <a16:rowId xmlns:a16="http://schemas.microsoft.com/office/drawing/2014/main" val="3496375729"/>
                  </a:ext>
                </a:extLst>
              </a:tr>
              <a:tr h="580449">
                <a:tc gridSpan="2">
                  <a:txBody>
                    <a:bodyPr/>
                    <a:lstStyle/>
                    <a:p>
                      <a:pPr algn="ctr"/>
                      <a:r>
                        <a:rPr lang="fr-CH" sz="2800"/>
                        <a:t>Récolte des productions des élèves</a:t>
                      </a:r>
                    </a:p>
                  </a:txBody>
                  <a:tcPr>
                    <a:solidFill>
                      <a:schemeClr val="bg1">
                        <a:lumMod val="95000"/>
                      </a:schemeClr>
                    </a:solidFill>
                  </a:tcPr>
                </a:tc>
                <a:tc hMerge="1">
                  <a:txBody>
                    <a:bodyPr/>
                    <a:lstStyle/>
                    <a:p>
                      <a:endParaRPr lang="fr-CH" sz="2800"/>
                    </a:p>
                  </a:txBody>
                  <a:tcPr>
                    <a:solidFill>
                      <a:schemeClr val="bg1">
                        <a:lumMod val="95000"/>
                      </a:schemeClr>
                    </a:solidFill>
                  </a:tcPr>
                </a:tc>
                <a:extLst>
                  <a:ext uri="{0D108BD9-81ED-4DB2-BD59-A6C34878D82A}">
                    <a16:rowId xmlns:a16="http://schemas.microsoft.com/office/drawing/2014/main" val="2018524303"/>
                  </a:ext>
                </a:extLst>
              </a:tr>
              <a:tr h="580449">
                <a:tc gridSpan="2">
                  <a:txBody>
                    <a:bodyPr/>
                    <a:lstStyle/>
                    <a:p>
                      <a:pPr algn="ctr"/>
                      <a:r>
                        <a:rPr lang="fr-CH" sz="2800"/>
                        <a:t>Entretiens semi-dirigés</a:t>
                      </a:r>
                    </a:p>
                  </a:txBody>
                  <a:tcPr>
                    <a:solidFill>
                      <a:schemeClr val="bg1">
                        <a:lumMod val="95000"/>
                      </a:schemeClr>
                    </a:solidFill>
                  </a:tcPr>
                </a:tc>
                <a:tc hMerge="1">
                  <a:txBody>
                    <a:bodyPr/>
                    <a:lstStyle/>
                    <a:p>
                      <a:endParaRPr lang="fr-CH" sz="2800"/>
                    </a:p>
                  </a:txBody>
                  <a:tcPr>
                    <a:solidFill>
                      <a:schemeClr val="bg1">
                        <a:lumMod val="95000"/>
                      </a:schemeClr>
                    </a:solidFill>
                  </a:tcPr>
                </a:tc>
                <a:extLst>
                  <a:ext uri="{0D108BD9-81ED-4DB2-BD59-A6C34878D82A}">
                    <a16:rowId xmlns:a16="http://schemas.microsoft.com/office/drawing/2014/main" val="3378052645"/>
                  </a:ext>
                </a:extLst>
              </a:tr>
            </a:tbl>
          </a:graphicData>
        </a:graphic>
      </p:graphicFrame>
      <p:sp>
        <p:nvSpPr>
          <p:cNvPr id="5" name="Rectangle 4">
            <a:extLst>
              <a:ext uri="{FF2B5EF4-FFF2-40B4-BE49-F238E27FC236}">
                <a16:creationId xmlns:a16="http://schemas.microsoft.com/office/drawing/2014/main" id="{8972CB6D-BCEB-5073-396A-5B84A58AE973}"/>
              </a:ext>
            </a:extLst>
          </p:cNvPr>
          <p:cNvSpPr/>
          <p:nvPr/>
        </p:nvSpPr>
        <p:spPr>
          <a:xfrm>
            <a:off x="1046017" y="3631455"/>
            <a:ext cx="9802092" cy="1330037"/>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Rectangle 5">
            <a:extLst>
              <a:ext uri="{FF2B5EF4-FFF2-40B4-BE49-F238E27FC236}">
                <a16:creationId xmlns:a16="http://schemas.microsoft.com/office/drawing/2014/main" id="{3D1E2652-7C1F-91F7-9916-630C23219644}"/>
              </a:ext>
            </a:extLst>
          </p:cNvPr>
          <p:cNvSpPr/>
          <p:nvPr/>
        </p:nvSpPr>
        <p:spPr>
          <a:xfrm>
            <a:off x="1046017" y="5059814"/>
            <a:ext cx="9802092" cy="1330037"/>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389625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B84CEF-B25B-6D35-A24C-0098B928CA1B}"/>
              </a:ext>
            </a:extLst>
          </p:cNvPr>
          <p:cNvSpPr>
            <a:spLocks noGrp="1"/>
          </p:cNvSpPr>
          <p:nvPr>
            <p:ph type="title"/>
          </p:nvPr>
        </p:nvSpPr>
        <p:spPr>
          <a:xfrm>
            <a:off x="410411" y="164599"/>
            <a:ext cx="11090442" cy="1352299"/>
          </a:xfrm>
        </p:spPr>
        <p:txBody>
          <a:bodyPr/>
          <a:lstStyle/>
          <a:p>
            <a:r>
              <a:rPr lang="fr-CH" b="1">
                <a:solidFill>
                  <a:schemeClr val="accent6">
                    <a:lumMod val="75000"/>
                  </a:schemeClr>
                </a:solidFill>
              </a:rPr>
              <a:t>Construire une planification de l’évaluation : un espace de confrontation des regards</a:t>
            </a:r>
          </a:p>
        </p:txBody>
      </p:sp>
      <p:sp>
        <p:nvSpPr>
          <p:cNvPr id="3" name="Espace réservé du contenu 2">
            <a:extLst>
              <a:ext uri="{FF2B5EF4-FFF2-40B4-BE49-F238E27FC236}">
                <a16:creationId xmlns:a16="http://schemas.microsoft.com/office/drawing/2014/main" id="{418D942F-8EDC-AC83-CA62-E82370772D08}"/>
              </a:ext>
            </a:extLst>
          </p:cNvPr>
          <p:cNvSpPr>
            <a:spLocks noGrp="1"/>
          </p:cNvSpPr>
          <p:nvPr>
            <p:ph idx="1"/>
          </p:nvPr>
        </p:nvSpPr>
        <p:spPr>
          <a:xfrm>
            <a:off x="838200" y="1825625"/>
            <a:ext cx="11201400" cy="4351338"/>
          </a:xfrm>
        </p:spPr>
        <p:txBody>
          <a:bodyPr vert="horz" lIns="91440" tIns="45720" rIns="91440" bIns="45720" rtlCol="0" anchor="t">
            <a:normAutofit fontScale="85000" lnSpcReduction="20000"/>
          </a:bodyPr>
          <a:lstStyle/>
          <a:p>
            <a:pPr marL="742950" indent="-742950">
              <a:buAutoNum type="arabicPeriod"/>
            </a:pPr>
            <a:r>
              <a:rPr lang="fr-CH" sz="3600" b="1" dirty="0"/>
              <a:t>Circonscrire les savoirs visés</a:t>
            </a:r>
            <a:r>
              <a:rPr lang="fr-CH" sz="3600" dirty="0"/>
              <a:t> </a:t>
            </a:r>
          </a:p>
          <a:p>
            <a:pPr marL="457200" lvl="1" indent="0">
              <a:buNone/>
            </a:pPr>
            <a:r>
              <a:rPr lang="fr-CH" sz="3200" dirty="0"/>
              <a:t>	- Que doivent savoir, comprendre, être capables de faire les élèves ? </a:t>
            </a:r>
          </a:p>
          <a:p>
            <a:pPr marL="457200" lvl="1" indent="0">
              <a:buNone/>
            </a:pPr>
            <a:endParaRPr lang="fr-CH" sz="3200"/>
          </a:p>
          <a:p>
            <a:pPr marL="742950" lvl="1" indent="-742950">
              <a:spcBef>
                <a:spcPts val="1000"/>
              </a:spcBef>
              <a:buAutoNum type="arabicPeriod" startAt="2"/>
            </a:pPr>
            <a:r>
              <a:rPr lang="fr-CH" sz="3600" b="1" dirty="0"/>
              <a:t>Identifier l’atteinte des objectifs, les traces qui témoignent d’un apprentissage</a:t>
            </a:r>
          </a:p>
          <a:p>
            <a:pPr marL="457200" lvl="1" indent="0">
              <a:buNone/>
            </a:pPr>
            <a:r>
              <a:rPr lang="fr-CH" sz="3600" dirty="0"/>
              <a:t>	</a:t>
            </a:r>
            <a:r>
              <a:rPr lang="fr-CH" sz="3200" dirty="0"/>
              <a:t>- Quels critères ? Quel usage pour l’élève, l’enseignant ?</a:t>
            </a:r>
          </a:p>
          <a:p>
            <a:pPr marL="0" lvl="1" indent="0">
              <a:spcBef>
                <a:spcPts val="1000"/>
              </a:spcBef>
              <a:buNone/>
            </a:pPr>
            <a:endParaRPr lang="fr-CH" sz="3600" b="1" dirty="0"/>
          </a:p>
          <a:p>
            <a:pPr marL="0" lvl="1" indent="0">
              <a:spcBef>
                <a:spcPts val="1000"/>
              </a:spcBef>
              <a:buNone/>
            </a:pPr>
            <a:r>
              <a:rPr lang="fr-CH" sz="3600" b="1" dirty="0"/>
              <a:t>3.    Proposer une progression d’activités </a:t>
            </a:r>
          </a:p>
          <a:p>
            <a:pPr lvl="2" indent="-61595">
              <a:buFontTx/>
              <a:buChar char="-"/>
            </a:pPr>
            <a:r>
              <a:rPr lang="fr-CH" sz="2800" dirty="0"/>
              <a:t> </a:t>
            </a:r>
            <a:r>
              <a:rPr lang="fr-CH" sz="3200" dirty="0"/>
              <a:t>Comment les élèves peuvent progresser ? </a:t>
            </a:r>
          </a:p>
          <a:p>
            <a:pPr lvl="2" indent="-61595">
              <a:buFontTx/>
              <a:buChar char="-"/>
            </a:pPr>
            <a:r>
              <a:rPr lang="fr-CH" sz="3200" dirty="0"/>
              <a:t> Quelles activités proposer ?</a:t>
            </a:r>
          </a:p>
          <a:p>
            <a:pPr marL="457200" lvl="1" indent="0">
              <a:buNone/>
            </a:pPr>
            <a:endParaRPr lang="fr-CH" sz="3200"/>
          </a:p>
          <a:p>
            <a:pPr marL="457200" lvl="1" indent="0">
              <a:buNone/>
            </a:pPr>
            <a:endParaRPr lang="fr-CH" sz="3200"/>
          </a:p>
        </p:txBody>
      </p:sp>
      <p:graphicFrame>
        <p:nvGraphicFramePr>
          <p:cNvPr id="4" name="Diagramme 3">
            <a:extLst>
              <a:ext uri="{FF2B5EF4-FFF2-40B4-BE49-F238E27FC236}">
                <a16:creationId xmlns:a16="http://schemas.microsoft.com/office/drawing/2014/main" id="{06018875-C0B0-8E0C-D70D-17535719A041}"/>
              </a:ext>
            </a:extLst>
          </p:cNvPr>
          <p:cNvGraphicFramePr/>
          <p:nvPr>
            <p:extLst>
              <p:ext uri="{D42A27DB-BD31-4B8C-83A1-F6EECF244321}">
                <p14:modId xmlns:p14="http://schemas.microsoft.com/office/powerpoint/2010/main" val="4105626477"/>
              </p:ext>
            </p:extLst>
          </p:nvPr>
        </p:nvGraphicFramePr>
        <p:xfrm>
          <a:off x="9005454" y="681037"/>
          <a:ext cx="2916382" cy="1925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120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6AA6F1-F541-5D1E-7DD9-746BAEFE643A}"/>
              </a:ext>
            </a:extLst>
          </p:cNvPr>
          <p:cNvSpPr>
            <a:spLocks noGrp="1"/>
          </p:cNvSpPr>
          <p:nvPr>
            <p:ph type="title"/>
          </p:nvPr>
        </p:nvSpPr>
        <p:spPr/>
        <p:txBody>
          <a:bodyPr/>
          <a:lstStyle/>
          <a:p>
            <a:r>
              <a:rPr lang="fr-CH"/>
              <a:t>1. Circonscrire les savoirs visés : QUOI ?</a:t>
            </a:r>
          </a:p>
        </p:txBody>
      </p:sp>
      <p:sp>
        <p:nvSpPr>
          <p:cNvPr id="3" name="Espace réservé du contenu 2">
            <a:extLst>
              <a:ext uri="{FF2B5EF4-FFF2-40B4-BE49-F238E27FC236}">
                <a16:creationId xmlns:a16="http://schemas.microsoft.com/office/drawing/2014/main" id="{2F6D3FE3-FA19-B055-99AB-E8124F476835}"/>
              </a:ext>
            </a:extLst>
          </p:cNvPr>
          <p:cNvSpPr>
            <a:spLocks noGrp="1"/>
          </p:cNvSpPr>
          <p:nvPr>
            <p:ph idx="1"/>
          </p:nvPr>
        </p:nvSpPr>
        <p:spPr/>
        <p:txBody>
          <a:bodyPr/>
          <a:lstStyle/>
          <a:p>
            <a:pPr lvl="1">
              <a:buFontTx/>
              <a:buChar char="-"/>
            </a:pPr>
            <a:r>
              <a:rPr lang="fr-FR" sz="3200"/>
              <a:t>le Plan d’études : objectifs visés et composantes, progression des apprentissages </a:t>
            </a:r>
          </a:p>
          <a:p>
            <a:pPr marL="457200" lvl="1" indent="0">
              <a:buNone/>
            </a:pPr>
            <a:endParaRPr lang="fr-FR"/>
          </a:p>
          <a:p>
            <a:pPr marL="0" indent="0">
              <a:buNone/>
            </a:pPr>
            <a:endParaRPr lang="fr-CH"/>
          </a:p>
        </p:txBody>
      </p:sp>
      <p:graphicFrame>
        <p:nvGraphicFramePr>
          <p:cNvPr id="12" name="Diagramme 11">
            <a:extLst>
              <a:ext uri="{FF2B5EF4-FFF2-40B4-BE49-F238E27FC236}">
                <a16:creationId xmlns:a16="http://schemas.microsoft.com/office/drawing/2014/main" id="{771158CE-1822-6EF1-0FDE-A904392ED36F}"/>
              </a:ext>
            </a:extLst>
          </p:cNvPr>
          <p:cNvGraphicFramePr/>
          <p:nvPr>
            <p:extLst>
              <p:ext uri="{D42A27DB-BD31-4B8C-83A1-F6EECF244321}">
                <p14:modId xmlns:p14="http://schemas.microsoft.com/office/powerpoint/2010/main" val="870698282"/>
              </p:ext>
            </p:extLst>
          </p:nvPr>
        </p:nvGraphicFramePr>
        <p:xfrm>
          <a:off x="9272822" y="-602331"/>
          <a:ext cx="2916382" cy="1925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 3" descr="Une image contenant texte, capture d’écran, Police, nombre&#10;&#10;Description générée automatiquement">
            <a:extLst>
              <a:ext uri="{FF2B5EF4-FFF2-40B4-BE49-F238E27FC236}">
                <a16:creationId xmlns:a16="http://schemas.microsoft.com/office/drawing/2014/main" id="{2A1DD156-64E0-7AB4-B330-BA8EDA10B3F3}"/>
              </a:ext>
            </a:extLst>
          </p:cNvPr>
          <p:cNvPicPr>
            <a:picLocks noChangeAspect="1"/>
          </p:cNvPicPr>
          <p:nvPr/>
        </p:nvPicPr>
        <p:blipFill>
          <a:blip r:embed="rId8"/>
          <a:stretch>
            <a:fillRect/>
          </a:stretch>
        </p:blipFill>
        <p:spPr>
          <a:xfrm>
            <a:off x="2138669" y="147675"/>
            <a:ext cx="7200996" cy="6562649"/>
          </a:xfrm>
          <a:prstGeom prst="rect">
            <a:avLst/>
          </a:prstGeom>
        </p:spPr>
      </p:pic>
    </p:spTree>
    <p:extLst>
      <p:ext uri="{BB962C8B-B14F-4D97-AF65-F5344CB8AC3E}">
        <p14:creationId xmlns:p14="http://schemas.microsoft.com/office/powerpoint/2010/main" val="283925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324AE-9529-9FE8-4D2B-0A1E661649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AAB3DC-5BAB-64F5-BB0C-33B2A5AAAFCB}"/>
              </a:ext>
            </a:extLst>
          </p:cNvPr>
          <p:cNvSpPr>
            <a:spLocks noGrp="1"/>
          </p:cNvSpPr>
          <p:nvPr>
            <p:ph type="title"/>
          </p:nvPr>
        </p:nvSpPr>
        <p:spPr/>
        <p:txBody>
          <a:bodyPr/>
          <a:lstStyle/>
          <a:p>
            <a:r>
              <a:rPr lang="fr-CH"/>
              <a:t>1. Circonscrire les savoirs visés : QUOI ?</a:t>
            </a:r>
          </a:p>
        </p:txBody>
      </p:sp>
      <p:sp>
        <p:nvSpPr>
          <p:cNvPr id="3" name="Espace réservé du contenu 2">
            <a:extLst>
              <a:ext uri="{FF2B5EF4-FFF2-40B4-BE49-F238E27FC236}">
                <a16:creationId xmlns:a16="http://schemas.microsoft.com/office/drawing/2014/main" id="{B2AA8377-ED74-2BA5-8B13-3B24E77F9F73}"/>
              </a:ext>
            </a:extLst>
          </p:cNvPr>
          <p:cNvSpPr>
            <a:spLocks noGrp="1"/>
          </p:cNvSpPr>
          <p:nvPr>
            <p:ph idx="1"/>
          </p:nvPr>
        </p:nvSpPr>
        <p:spPr/>
        <p:txBody>
          <a:bodyPr/>
          <a:lstStyle/>
          <a:p>
            <a:pPr lvl="1">
              <a:buFontTx/>
              <a:buChar char="-"/>
            </a:pPr>
            <a:r>
              <a:rPr lang="fr-FR">
                <a:solidFill>
                  <a:schemeClr val="bg1">
                    <a:lumMod val="65000"/>
                  </a:schemeClr>
                </a:solidFill>
              </a:rPr>
              <a:t>le Plan d’études : objectifs visés et composantes, progression des apprentissages </a:t>
            </a:r>
          </a:p>
          <a:p>
            <a:pPr marL="457200" lvl="1" indent="0">
              <a:buNone/>
            </a:pPr>
            <a:endParaRPr lang="fr-FR"/>
          </a:p>
          <a:p>
            <a:pPr lvl="1">
              <a:buFontTx/>
              <a:buChar char="-"/>
            </a:pPr>
            <a:r>
              <a:rPr lang="fr-FR" sz="3200"/>
              <a:t>Le Moyen d’enseignement : pour chaque genre de texte, des objectifs annoncés, des tâches, des constats (institutionnalisation)</a:t>
            </a:r>
          </a:p>
          <a:p>
            <a:pPr marL="457200" lvl="1" indent="0">
              <a:buNone/>
            </a:pPr>
            <a:endParaRPr lang="fr-FR"/>
          </a:p>
          <a:p>
            <a:pPr marL="0" indent="0">
              <a:buNone/>
            </a:pPr>
            <a:endParaRPr lang="fr-CH"/>
          </a:p>
        </p:txBody>
      </p:sp>
      <p:pic>
        <p:nvPicPr>
          <p:cNvPr id="6" name="Image 5" descr="Une image contenant texte, capture d’écran, Police, rose&#10;&#10;Description générée automatiquement">
            <a:extLst>
              <a:ext uri="{FF2B5EF4-FFF2-40B4-BE49-F238E27FC236}">
                <a16:creationId xmlns:a16="http://schemas.microsoft.com/office/drawing/2014/main" id="{51473CDD-0295-15ED-741A-CDD9F3668074}"/>
              </a:ext>
            </a:extLst>
          </p:cNvPr>
          <p:cNvPicPr>
            <a:picLocks noChangeAspect="1"/>
          </p:cNvPicPr>
          <p:nvPr/>
        </p:nvPicPr>
        <p:blipFill>
          <a:blip r:embed="rId3"/>
          <a:stretch>
            <a:fillRect/>
          </a:stretch>
        </p:blipFill>
        <p:spPr>
          <a:xfrm>
            <a:off x="250682" y="4647913"/>
            <a:ext cx="6561367" cy="2064901"/>
          </a:xfrm>
          <a:prstGeom prst="rect">
            <a:avLst/>
          </a:prstGeom>
        </p:spPr>
      </p:pic>
      <p:graphicFrame>
        <p:nvGraphicFramePr>
          <p:cNvPr id="7" name="Diagramme 6">
            <a:extLst>
              <a:ext uri="{FF2B5EF4-FFF2-40B4-BE49-F238E27FC236}">
                <a16:creationId xmlns:a16="http://schemas.microsoft.com/office/drawing/2014/main" id="{B55794B0-F4FB-43CE-69B3-4095A6B63413}"/>
              </a:ext>
            </a:extLst>
          </p:cNvPr>
          <p:cNvGraphicFramePr/>
          <p:nvPr>
            <p:extLst>
              <p:ext uri="{D42A27DB-BD31-4B8C-83A1-F6EECF244321}">
                <p14:modId xmlns:p14="http://schemas.microsoft.com/office/powerpoint/2010/main" val="2033997085"/>
              </p:ext>
            </p:extLst>
          </p:nvPr>
        </p:nvGraphicFramePr>
        <p:xfrm>
          <a:off x="9005454" y="681037"/>
          <a:ext cx="2916382" cy="19257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 4" descr="Une image contenant texte, capture d’écran, Police, document&#10;&#10;Description générée automatiquement">
            <a:extLst>
              <a:ext uri="{FF2B5EF4-FFF2-40B4-BE49-F238E27FC236}">
                <a16:creationId xmlns:a16="http://schemas.microsoft.com/office/drawing/2014/main" id="{1EE3CCCE-B292-94E5-AF1A-F0F5A71DBDFF}"/>
              </a:ext>
            </a:extLst>
          </p:cNvPr>
          <p:cNvPicPr>
            <a:picLocks noChangeAspect="1"/>
          </p:cNvPicPr>
          <p:nvPr/>
        </p:nvPicPr>
        <p:blipFill>
          <a:blip r:embed="rId9"/>
          <a:stretch>
            <a:fillRect/>
          </a:stretch>
        </p:blipFill>
        <p:spPr>
          <a:xfrm>
            <a:off x="6527504" y="-1"/>
            <a:ext cx="5664496" cy="5680364"/>
          </a:xfrm>
          <a:prstGeom prst="rect">
            <a:avLst/>
          </a:prstGeom>
        </p:spPr>
      </p:pic>
    </p:spTree>
    <p:extLst>
      <p:ext uri="{BB962C8B-B14F-4D97-AF65-F5344CB8AC3E}">
        <p14:creationId xmlns:p14="http://schemas.microsoft.com/office/powerpoint/2010/main" val="79076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3F6EE-6664-BEC4-8D49-625B85DEA6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5D4161-5D92-C37E-AC3E-7F7C3DCC5889}"/>
              </a:ext>
            </a:extLst>
          </p:cNvPr>
          <p:cNvSpPr>
            <a:spLocks noGrp="1"/>
          </p:cNvSpPr>
          <p:nvPr>
            <p:ph type="title"/>
          </p:nvPr>
        </p:nvSpPr>
        <p:spPr/>
        <p:txBody>
          <a:bodyPr/>
          <a:lstStyle/>
          <a:p>
            <a:r>
              <a:rPr lang="fr-CH"/>
              <a:t>1. Circonscrire les savoirs visés : QUOI ?</a:t>
            </a:r>
          </a:p>
        </p:txBody>
      </p:sp>
      <p:sp>
        <p:nvSpPr>
          <p:cNvPr id="3" name="Espace réservé du contenu 2">
            <a:extLst>
              <a:ext uri="{FF2B5EF4-FFF2-40B4-BE49-F238E27FC236}">
                <a16:creationId xmlns:a16="http://schemas.microsoft.com/office/drawing/2014/main" id="{E709FC20-9611-0A92-85F9-EEBB45F799B6}"/>
              </a:ext>
            </a:extLst>
          </p:cNvPr>
          <p:cNvSpPr>
            <a:spLocks noGrp="1"/>
          </p:cNvSpPr>
          <p:nvPr>
            <p:ph idx="1"/>
          </p:nvPr>
        </p:nvSpPr>
        <p:spPr/>
        <p:txBody>
          <a:bodyPr>
            <a:normAutofit/>
          </a:bodyPr>
          <a:lstStyle/>
          <a:p>
            <a:pPr lvl="1">
              <a:buFontTx/>
              <a:buChar char="-"/>
            </a:pPr>
            <a:r>
              <a:rPr lang="fr-FR">
                <a:solidFill>
                  <a:schemeClr val="bg1">
                    <a:lumMod val="65000"/>
                  </a:schemeClr>
                </a:solidFill>
              </a:rPr>
              <a:t>le Plan d’études : objectifs visés et composantes, progression des apprentissages </a:t>
            </a:r>
          </a:p>
          <a:p>
            <a:pPr marL="457200" lvl="1" indent="0">
              <a:buNone/>
            </a:pPr>
            <a:endParaRPr lang="fr-FR">
              <a:solidFill>
                <a:schemeClr val="bg1">
                  <a:lumMod val="65000"/>
                </a:schemeClr>
              </a:solidFill>
            </a:endParaRPr>
          </a:p>
          <a:p>
            <a:pPr lvl="1">
              <a:buFontTx/>
              <a:buChar char="-"/>
            </a:pPr>
            <a:r>
              <a:rPr lang="fr-FR">
                <a:solidFill>
                  <a:schemeClr val="bg1">
                    <a:lumMod val="65000"/>
                  </a:schemeClr>
                </a:solidFill>
              </a:rPr>
              <a:t>Le Moyen d’enseignement : pour chaque genre de texte, des objectifs annoncés, des tâches, des constats (institutionnalisation</a:t>
            </a:r>
          </a:p>
          <a:p>
            <a:pPr marL="457200" lvl="1" indent="0">
              <a:buNone/>
            </a:pPr>
            <a:endParaRPr lang="fr-FR" sz="2700"/>
          </a:p>
          <a:p>
            <a:pPr lvl="1">
              <a:buFontTx/>
              <a:buChar char="-"/>
            </a:pPr>
            <a:r>
              <a:rPr lang="fr-FR" sz="2800"/>
              <a:t>Les outils : </a:t>
            </a:r>
          </a:p>
          <a:p>
            <a:pPr lvl="2">
              <a:buFontTx/>
              <a:buChar char="-"/>
            </a:pPr>
            <a:r>
              <a:rPr lang="fr-FR" sz="2800"/>
              <a:t>Modèle didactiques du genre de texte </a:t>
            </a:r>
          </a:p>
          <a:p>
            <a:pPr lvl="2">
              <a:buFontTx/>
              <a:buChar char="-"/>
            </a:pPr>
            <a:r>
              <a:rPr lang="fr-FR" sz="2800"/>
              <a:t>Modélisation </a:t>
            </a:r>
          </a:p>
          <a:p>
            <a:pPr lvl="2">
              <a:buFontTx/>
              <a:buChar char="-"/>
            </a:pPr>
            <a:r>
              <a:rPr lang="fr-FR" sz="2800"/>
              <a:t>Schématisation</a:t>
            </a:r>
            <a:endParaRPr lang="fr-CH" sz="2800"/>
          </a:p>
        </p:txBody>
      </p:sp>
      <p:graphicFrame>
        <p:nvGraphicFramePr>
          <p:cNvPr id="6" name="Diagramme 5">
            <a:extLst>
              <a:ext uri="{FF2B5EF4-FFF2-40B4-BE49-F238E27FC236}">
                <a16:creationId xmlns:a16="http://schemas.microsoft.com/office/drawing/2014/main" id="{92DB4588-3FFA-F37B-D42C-7E975F8047DC}"/>
              </a:ext>
            </a:extLst>
          </p:cNvPr>
          <p:cNvGraphicFramePr/>
          <p:nvPr>
            <p:extLst>
              <p:ext uri="{D42A27DB-BD31-4B8C-83A1-F6EECF244321}">
                <p14:modId xmlns:p14="http://schemas.microsoft.com/office/powerpoint/2010/main" val="3177041168"/>
              </p:ext>
            </p:extLst>
          </p:nvPr>
        </p:nvGraphicFramePr>
        <p:xfrm>
          <a:off x="9192612" y="-495384"/>
          <a:ext cx="2916382" cy="1925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descr="Une image contenant texte, capture d’écran, document, Police&#10;&#10;Description générée automatiquement">
            <a:extLst>
              <a:ext uri="{FF2B5EF4-FFF2-40B4-BE49-F238E27FC236}">
                <a16:creationId xmlns:a16="http://schemas.microsoft.com/office/drawing/2014/main" id="{3309D0A0-2365-F3D7-1D4F-6AC09DAB9B06}"/>
              </a:ext>
            </a:extLst>
          </p:cNvPr>
          <p:cNvPicPr>
            <a:picLocks noChangeAspect="1"/>
          </p:cNvPicPr>
          <p:nvPr/>
        </p:nvPicPr>
        <p:blipFill>
          <a:blip r:embed="rId8"/>
          <a:stretch>
            <a:fillRect/>
          </a:stretch>
        </p:blipFill>
        <p:spPr>
          <a:xfrm>
            <a:off x="838200" y="0"/>
            <a:ext cx="10229466" cy="6858000"/>
          </a:xfrm>
          <a:prstGeom prst="rect">
            <a:avLst/>
          </a:prstGeom>
        </p:spPr>
      </p:pic>
    </p:spTree>
    <p:extLst>
      <p:ext uri="{BB962C8B-B14F-4D97-AF65-F5344CB8AC3E}">
        <p14:creationId xmlns:p14="http://schemas.microsoft.com/office/powerpoint/2010/main" val="273029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3A848-305C-3A71-0E6F-340F7564C7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486BA8-794C-6863-CF27-B80D06996548}"/>
              </a:ext>
            </a:extLst>
          </p:cNvPr>
          <p:cNvSpPr>
            <a:spLocks noGrp="1"/>
          </p:cNvSpPr>
          <p:nvPr>
            <p:ph type="title"/>
          </p:nvPr>
        </p:nvSpPr>
        <p:spPr>
          <a:xfrm>
            <a:off x="671945" y="681037"/>
            <a:ext cx="10515600" cy="1325563"/>
          </a:xfrm>
        </p:spPr>
        <p:txBody>
          <a:bodyPr>
            <a:normAutofit fontScale="90000"/>
          </a:bodyPr>
          <a:lstStyle/>
          <a:p>
            <a:r>
              <a:rPr lang="fr-CH" sz="4400"/>
              <a:t>2. Identifier l’atteinte des objectifs, les traces qui témoignent d’un apprentissage</a:t>
            </a:r>
            <a:br>
              <a:rPr lang="fr-CH" sz="4400"/>
            </a:br>
            <a:endParaRPr lang="fr-FR"/>
          </a:p>
        </p:txBody>
      </p:sp>
      <p:sp>
        <p:nvSpPr>
          <p:cNvPr id="3" name="Espace réservé du contenu 2">
            <a:extLst>
              <a:ext uri="{FF2B5EF4-FFF2-40B4-BE49-F238E27FC236}">
                <a16:creationId xmlns:a16="http://schemas.microsoft.com/office/drawing/2014/main" id="{336A3236-73A2-7945-7461-694D6E17425D}"/>
              </a:ext>
            </a:extLst>
          </p:cNvPr>
          <p:cNvSpPr>
            <a:spLocks noGrp="1"/>
          </p:cNvSpPr>
          <p:nvPr>
            <p:ph idx="1"/>
          </p:nvPr>
        </p:nvSpPr>
        <p:spPr/>
        <p:txBody>
          <a:bodyPr vert="horz" lIns="91440" tIns="45720" rIns="91440" bIns="45720" rtlCol="0" anchor="t">
            <a:normAutofit/>
          </a:bodyPr>
          <a:lstStyle/>
          <a:p>
            <a:pPr lvl="1">
              <a:buFontTx/>
              <a:buChar char="-"/>
            </a:pPr>
            <a:r>
              <a:rPr lang="fr-FR" sz="3200" dirty="0"/>
              <a:t>Tâche évaluative, évaluation critériée</a:t>
            </a:r>
          </a:p>
          <a:p>
            <a:pPr lvl="1">
              <a:buFontTx/>
              <a:buChar char="-"/>
            </a:pPr>
            <a:r>
              <a:rPr lang="fr-FR" sz="3200" dirty="0"/>
              <a:t>Utilisation des critères avec les élèves</a:t>
            </a:r>
          </a:p>
          <a:p>
            <a:pPr lvl="2">
              <a:buFontTx/>
              <a:buChar char="-"/>
            </a:pPr>
            <a:r>
              <a:rPr lang="fr-FR" sz="2800" dirty="0"/>
              <a:t>Pour formuler les attentes (les critères) avec les élèves à partir de la phase de compréhension de texte</a:t>
            </a:r>
          </a:p>
          <a:p>
            <a:pPr lvl="2">
              <a:buFontTx/>
              <a:buChar char="-"/>
            </a:pPr>
            <a:r>
              <a:rPr lang="fr-FR" sz="2800" dirty="0"/>
              <a:t>Pour servir d’étayage tout au long de la séquence </a:t>
            </a:r>
          </a:p>
          <a:p>
            <a:pPr lvl="2">
              <a:buFontTx/>
              <a:buChar char="-"/>
            </a:pPr>
            <a:r>
              <a:rPr lang="fr-FR" sz="2800" dirty="0">
                <a:sym typeface="Wingdings" pitchFamily="2" charset="2"/>
              </a:rPr>
              <a:t>Pour apprendre à évaluer: le corpus du ME, les traces intermédiaires (personnelles, des autres)</a:t>
            </a:r>
            <a:endParaRPr lang="fr-FR" sz="2800" dirty="0"/>
          </a:p>
          <a:p>
            <a:pPr lvl="2">
              <a:buFontTx/>
              <a:buChar char="-"/>
            </a:pPr>
            <a:r>
              <a:rPr lang="fr-FR" sz="2800" dirty="0">
                <a:sym typeface="Wingdings" pitchFamily="2" charset="2"/>
              </a:rPr>
              <a:t>Pour fournir des rétroactions utiles</a:t>
            </a:r>
            <a:endParaRPr lang="fr-FR" sz="2800" dirty="0"/>
          </a:p>
          <a:p>
            <a:pPr lvl="2">
              <a:buFontTx/>
              <a:buChar char="-"/>
            </a:pPr>
            <a:r>
              <a:rPr lang="fr-FR" sz="2800" dirty="0">
                <a:sym typeface="Wingdings" pitchFamily="2" charset="2"/>
              </a:rPr>
              <a:t>Pour comprendre l’évaluation (note) attribuée</a:t>
            </a:r>
            <a:endParaRPr lang="fr-FR" dirty="0"/>
          </a:p>
        </p:txBody>
      </p:sp>
      <p:graphicFrame>
        <p:nvGraphicFramePr>
          <p:cNvPr id="8" name="Diagramme 7">
            <a:extLst>
              <a:ext uri="{FF2B5EF4-FFF2-40B4-BE49-F238E27FC236}">
                <a16:creationId xmlns:a16="http://schemas.microsoft.com/office/drawing/2014/main" id="{CD1F0DCA-F2F2-C2C0-7E91-AF5086FCE339}"/>
              </a:ext>
            </a:extLst>
          </p:cNvPr>
          <p:cNvGraphicFramePr/>
          <p:nvPr>
            <p:extLst>
              <p:ext uri="{D42A27DB-BD31-4B8C-83A1-F6EECF244321}">
                <p14:modId xmlns:p14="http://schemas.microsoft.com/office/powerpoint/2010/main" val="1591375268"/>
              </p:ext>
            </p:extLst>
          </p:nvPr>
        </p:nvGraphicFramePr>
        <p:xfrm>
          <a:off x="9033163" y="-594968"/>
          <a:ext cx="2916382" cy="1925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641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42E7AF-1A40-1B6F-6EE5-A04722D510F9}"/>
              </a:ext>
            </a:extLst>
          </p:cNvPr>
          <p:cNvSpPr>
            <a:spLocks noGrp="1"/>
          </p:cNvSpPr>
          <p:nvPr>
            <p:ph type="title"/>
          </p:nvPr>
        </p:nvSpPr>
        <p:spPr/>
        <p:txBody>
          <a:bodyPr vert="horz" lIns="121920" tIns="60960" rIns="121920" bIns="60960" rtlCol="0" anchor="t">
            <a:normAutofit fontScale="90000"/>
          </a:bodyPr>
          <a:lstStyle/>
          <a:p>
            <a:r>
              <a:rPr lang="fr-FR">
                <a:ea typeface="ＭＳ Ｐゴシック"/>
              </a:rPr>
              <a:t>L'Evaluation-soutien d'Apprentissage</a:t>
            </a:r>
            <a:endParaRPr lang="fr-FR"/>
          </a:p>
        </p:txBody>
      </p:sp>
      <p:pic>
        <p:nvPicPr>
          <p:cNvPr id="4" name="Image 3" descr="Une image contenant dessin humoristique, clipart, illustration, Dessin animé&#10;&#10;Description générée automatiquement">
            <a:extLst>
              <a:ext uri="{FF2B5EF4-FFF2-40B4-BE49-F238E27FC236}">
                <a16:creationId xmlns:a16="http://schemas.microsoft.com/office/drawing/2014/main" id="{27007446-39F4-1DEA-C4F1-D3CDBE0E9DED}"/>
              </a:ext>
            </a:extLst>
          </p:cNvPr>
          <p:cNvPicPr>
            <a:picLocks noChangeAspect="1"/>
          </p:cNvPicPr>
          <p:nvPr/>
        </p:nvPicPr>
        <p:blipFill>
          <a:blip r:embed="rId3"/>
          <a:stretch>
            <a:fillRect/>
          </a:stretch>
        </p:blipFill>
        <p:spPr>
          <a:xfrm>
            <a:off x="8005436" y="53714"/>
            <a:ext cx="1560517" cy="2257269"/>
          </a:xfrm>
          <a:prstGeom prst="rect">
            <a:avLst/>
          </a:prstGeom>
        </p:spPr>
      </p:pic>
      <p:pic>
        <p:nvPicPr>
          <p:cNvPr id="5" name="Image 4" descr="Une image contenant dessin humoristique, illustration, Dessin animé, texte&#10;&#10;Description générée automatiquement">
            <a:extLst>
              <a:ext uri="{FF2B5EF4-FFF2-40B4-BE49-F238E27FC236}">
                <a16:creationId xmlns:a16="http://schemas.microsoft.com/office/drawing/2014/main" id="{A6BF9F02-2A30-8321-A6FE-31E2F6D90621}"/>
              </a:ext>
            </a:extLst>
          </p:cNvPr>
          <p:cNvPicPr>
            <a:picLocks noChangeAspect="1"/>
          </p:cNvPicPr>
          <p:nvPr/>
        </p:nvPicPr>
        <p:blipFill>
          <a:blip r:embed="rId4"/>
          <a:stretch>
            <a:fillRect/>
          </a:stretch>
        </p:blipFill>
        <p:spPr>
          <a:xfrm>
            <a:off x="8826045" y="457200"/>
            <a:ext cx="1563012" cy="2159000"/>
          </a:xfrm>
          <a:prstGeom prst="rect">
            <a:avLst/>
          </a:prstGeom>
        </p:spPr>
      </p:pic>
      <p:pic>
        <p:nvPicPr>
          <p:cNvPr id="7" name="Image 6" descr="Une image contenant texte, dessin humoristique, Visage humain, livre&#10;&#10;Description générée automatiquement">
            <a:extLst>
              <a:ext uri="{FF2B5EF4-FFF2-40B4-BE49-F238E27FC236}">
                <a16:creationId xmlns:a16="http://schemas.microsoft.com/office/drawing/2014/main" id="{909E7BFD-9ECA-CE5C-F9E5-254EFE248A32}"/>
              </a:ext>
            </a:extLst>
          </p:cNvPr>
          <p:cNvPicPr>
            <a:picLocks noChangeAspect="1"/>
          </p:cNvPicPr>
          <p:nvPr/>
        </p:nvPicPr>
        <p:blipFill>
          <a:blip r:embed="rId5"/>
          <a:stretch>
            <a:fillRect/>
          </a:stretch>
        </p:blipFill>
        <p:spPr>
          <a:xfrm>
            <a:off x="9822433" y="812800"/>
            <a:ext cx="1551435" cy="2286000"/>
          </a:xfrm>
          <a:prstGeom prst="rect">
            <a:avLst/>
          </a:prstGeom>
        </p:spPr>
      </p:pic>
      <p:pic>
        <p:nvPicPr>
          <p:cNvPr id="8" name="Image 7" descr="Une image contenant dessin humoristique, Dessin animé, illustration, texte&#10;&#10;Description générée automatiquement">
            <a:extLst>
              <a:ext uri="{FF2B5EF4-FFF2-40B4-BE49-F238E27FC236}">
                <a16:creationId xmlns:a16="http://schemas.microsoft.com/office/drawing/2014/main" id="{6D94AE53-9EC7-156B-0F70-65EA8573300C}"/>
              </a:ext>
            </a:extLst>
          </p:cNvPr>
          <p:cNvPicPr>
            <a:picLocks noChangeAspect="1"/>
          </p:cNvPicPr>
          <p:nvPr/>
        </p:nvPicPr>
        <p:blipFill>
          <a:blip r:embed="rId6"/>
          <a:stretch>
            <a:fillRect/>
          </a:stretch>
        </p:blipFill>
        <p:spPr>
          <a:xfrm>
            <a:off x="8137913" y="1430738"/>
            <a:ext cx="4084937" cy="5790512"/>
          </a:xfrm>
          <a:prstGeom prst="rect">
            <a:avLst/>
          </a:prstGeom>
        </p:spPr>
      </p:pic>
      <p:pic>
        <p:nvPicPr>
          <p:cNvPr id="9" name="Image 8" descr="Une image contenant texte, capture d’écran, conception&#10;&#10;Description générée automatiquement">
            <a:extLst>
              <a:ext uri="{FF2B5EF4-FFF2-40B4-BE49-F238E27FC236}">
                <a16:creationId xmlns:a16="http://schemas.microsoft.com/office/drawing/2014/main" id="{C0F3E532-5EF7-D66F-1635-A3F743ECCB40}"/>
              </a:ext>
            </a:extLst>
          </p:cNvPr>
          <p:cNvPicPr>
            <a:picLocks noChangeAspect="1"/>
          </p:cNvPicPr>
          <p:nvPr/>
        </p:nvPicPr>
        <p:blipFill>
          <a:blip r:embed="rId7"/>
          <a:srcRect l="51365" t="-52" b="-13316"/>
          <a:stretch/>
        </p:blipFill>
        <p:spPr>
          <a:xfrm>
            <a:off x="7608919" y="25831"/>
            <a:ext cx="4613931" cy="4951480"/>
          </a:xfrm>
          <a:prstGeom prst="rect">
            <a:avLst/>
          </a:prstGeom>
        </p:spPr>
      </p:pic>
      <p:sp>
        <p:nvSpPr>
          <p:cNvPr id="12" name="Espace réservé du texte 11">
            <a:extLst>
              <a:ext uri="{FF2B5EF4-FFF2-40B4-BE49-F238E27FC236}">
                <a16:creationId xmlns:a16="http://schemas.microsoft.com/office/drawing/2014/main" id="{2BD7DB5B-5F71-C970-947B-A333E236AC20}"/>
              </a:ext>
            </a:extLst>
          </p:cNvPr>
          <p:cNvSpPr>
            <a:spLocks noGrp="1"/>
          </p:cNvSpPr>
          <p:nvPr>
            <p:ph type="body" sz="quarter" idx="10"/>
          </p:nvPr>
        </p:nvSpPr>
        <p:spPr/>
        <p:txBody>
          <a:bodyPr/>
          <a:lstStyle/>
          <a:p>
            <a:endParaRPr lang="fr-FR"/>
          </a:p>
        </p:txBody>
      </p:sp>
      <p:pic>
        <p:nvPicPr>
          <p:cNvPr id="6" name="Image 5">
            <a:extLst>
              <a:ext uri="{FF2B5EF4-FFF2-40B4-BE49-F238E27FC236}">
                <a16:creationId xmlns:a16="http://schemas.microsoft.com/office/drawing/2014/main" id="{FE1D6BAB-4911-0792-D484-2022FC9033D0}"/>
              </a:ext>
            </a:extLst>
          </p:cNvPr>
          <p:cNvPicPr>
            <a:picLocks noChangeAspect="1"/>
          </p:cNvPicPr>
          <p:nvPr/>
        </p:nvPicPr>
        <p:blipFill>
          <a:blip r:embed="rId8"/>
          <a:stretch>
            <a:fillRect/>
          </a:stretch>
        </p:blipFill>
        <p:spPr>
          <a:xfrm>
            <a:off x="291810" y="1534398"/>
            <a:ext cx="7312396" cy="5149812"/>
          </a:xfrm>
          <a:prstGeom prst="rect">
            <a:avLst/>
          </a:prstGeom>
        </p:spPr>
      </p:pic>
      <p:sp>
        <p:nvSpPr>
          <p:cNvPr id="3" name="Rectangle 2">
            <a:extLst>
              <a:ext uri="{FF2B5EF4-FFF2-40B4-BE49-F238E27FC236}">
                <a16:creationId xmlns:a16="http://schemas.microsoft.com/office/drawing/2014/main" id="{18B3F21A-4C65-D398-3554-37E87FD696E5}"/>
              </a:ext>
            </a:extLst>
          </p:cNvPr>
          <p:cNvSpPr/>
          <p:nvPr/>
        </p:nvSpPr>
        <p:spPr>
          <a:xfrm>
            <a:off x="0" y="6400800"/>
            <a:ext cx="12192000" cy="5807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Légende : flèche vers le haut 9">
            <a:extLst>
              <a:ext uri="{FF2B5EF4-FFF2-40B4-BE49-F238E27FC236}">
                <a16:creationId xmlns:a16="http://schemas.microsoft.com/office/drawing/2014/main" id="{5A26AA08-82F3-4833-5941-6D572FFAF60C}"/>
              </a:ext>
            </a:extLst>
          </p:cNvPr>
          <p:cNvSpPr/>
          <p:nvPr/>
        </p:nvSpPr>
        <p:spPr>
          <a:xfrm>
            <a:off x="2694144" y="4142582"/>
            <a:ext cx="7128289" cy="2829463"/>
          </a:xfrm>
          <a:prstGeom prst="upArrowCallout">
            <a:avLst/>
          </a:prstGeom>
          <a:solidFill>
            <a:schemeClr val="accent2">
              <a:lumMod val="20000"/>
              <a:lumOff val="80000"/>
            </a:schemeClr>
          </a:solidFill>
          <a:ln>
            <a:solidFill>
              <a:srgbClr val="00B050"/>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fr-FR" sz="2800">
                <a:solidFill>
                  <a:schemeClr val="tx1"/>
                </a:solidFill>
                <a:ea typeface="Calibri"/>
                <a:cs typeface="Calibri"/>
              </a:rPr>
              <a:t>Questionnement continu entre </a:t>
            </a:r>
            <a:r>
              <a:rPr lang="fr-FR" sz="2800" b="1">
                <a:solidFill>
                  <a:schemeClr val="tx1"/>
                </a:solidFill>
                <a:ea typeface="Calibri"/>
                <a:cs typeface="Calibri"/>
              </a:rPr>
              <a:t>ce</a:t>
            </a:r>
            <a:r>
              <a:rPr lang="fr-FR" sz="2800">
                <a:solidFill>
                  <a:schemeClr val="tx1"/>
                </a:solidFill>
                <a:ea typeface="Calibri"/>
                <a:cs typeface="Calibri"/>
              </a:rPr>
              <a:t> qu'on apprend et </a:t>
            </a:r>
            <a:r>
              <a:rPr lang="fr-FR" sz="2800" b="1">
                <a:solidFill>
                  <a:schemeClr val="tx1"/>
                </a:solidFill>
                <a:ea typeface="Calibri"/>
                <a:cs typeface="Calibri"/>
              </a:rPr>
              <a:t>comment</a:t>
            </a:r>
            <a:r>
              <a:rPr lang="fr-FR" sz="2800">
                <a:solidFill>
                  <a:schemeClr val="tx1"/>
                </a:solidFill>
                <a:ea typeface="Calibri"/>
                <a:cs typeface="Calibri"/>
              </a:rPr>
              <a:t> on l'apprend </a:t>
            </a:r>
          </a:p>
          <a:p>
            <a:pPr algn="ctr"/>
            <a:r>
              <a:rPr lang="fr-FR" sz="2800" b="1">
                <a:solidFill>
                  <a:schemeClr val="tx1"/>
                </a:solidFill>
                <a:ea typeface="Calibri"/>
                <a:cs typeface="Calibri"/>
              </a:rPr>
              <a:t>// explicitation des enjeux d'apprentissage</a:t>
            </a:r>
            <a:r>
              <a:rPr lang="fr-FR" sz="2400">
                <a:solidFill>
                  <a:schemeClr val="tx1"/>
                </a:solidFill>
                <a:ea typeface="Calibri"/>
                <a:cs typeface="Calibri"/>
              </a:rPr>
              <a:t> </a:t>
            </a:r>
          </a:p>
        </p:txBody>
      </p:sp>
      <p:sp>
        <p:nvSpPr>
          <p:cNvPr id="11" name="TextBox 10">
            <a:extLst>
              <a:ext uri="{FF2B5EF4-FFF2-40B4-BE49-F238E27FC236}">
                <a16:creationId xmlns:a16="http://schemas.microsoft.com/office/drawing/2014/main" id="{4E658F8A-B819-6438-5E30-068C642AE2AB}"/>
              </a:ext>
            </a:extLst>
          </p:cNvPr>
          <p:cNvSpPr txBox="1"/>
          <p:nvPr/>
        </p:nvSpPr>
        <p:spPr>
          <a:xfrm>
            <a:off x="8001000" y="356419"/>
            <a:ext cx="3367545" cy="2769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err="1"/>
              <a:t>J'ai</a:t>
            </a:r>
            <a:r>
              <a:rPr lang="en-US" sz="1200" dirty="0"/>
              <a:t> </a:t>
            </a:r>
            <a:r>
              <a:rPr lang="en-US" sz="1200" dirty="0" err="1"/>
              <a:t>écrit</a:t>
            </a:r>
            <a:r>
              <a:rPr lang="en-US" sz="1200" dirty="0"/>
              <a:t> des </a:t>
            </a:r>
            <a:r>
              <a:rPr lang="en-US" sz="1200" dirty="0" err="1"/>
              <a:t>règles</a:t>
            </a:r>
            <a:r>
              <a:rPr lang="en-US" sz="1200" dirty="0"/>
              <a:t> de jeu pour :</a:t>
            </a:r>
          </a:p>
        </p:txBody>
      </p:sp>
    </p:spTree>
    <p:extLst>
      <p:ext uri="{BB962C8B-B14F-4D97-AF65-F5344CB8AC3E}">
        <p14:creationId xmlns:p14="http://schemas.microsoft.com/office/powerpoint/2010/main" val="240474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7956D5-9FD8-83C7-D5F1-2B72EC822EC0}"/>
              </a:ext>
            </a:extLst>
          </p:cNvPr>
          <p:cNvSpPr>
            <a:spLocks noGrp="1"/>
          </p:cNvSpPr>
          <p:nvPr>
            <p:ph type="title"/>
          </p:nvPr>
        </p:nvSpPr>
        <p:spPr/>
        <p:txBody>
          <a:bodyPr/>
          <a:lstStyle/>
          <a:p>
            <a:r>
              <a:rPr lang="fr-CH"/>
              <a:t>3-4</a:t>
            </a:r>
            <a:r>
              <a:rPr lang="fr-CH" baseline="30000"/>
              <a:t>e</a:t>
            </a:r>
            <a:r>
              <a:rPr lang="fr-CH"/>
              <a:t> </a:t>
            </a:r>
          </a:p>
        </p:txBody>
      </p:sp>
      <p:sp>
        <p:nvSpPr>
          <p:cNvPr id="3" name="Espace réservé du contenu 2">
            <a:extLst>
              <a:ext uri="{FF2B5EF4-FFF2-40B4-BE49-F238E27FC236}">
                <a16:creationId xmlns:a16="http://schemas.microsoft.com/office/drawing/2014/main" id="{23A739B6-DE27-A4F3-98DB-2C132757E6E4}"/>
              </a:ext>
            </a:extLst>
          </p:cNvPr>
          <p:cNvSpPr>
            <a:spLocks noGrp="1"/>
          </p:cNvSpPr>
          <p:nvPr>
            <p:ph idx="1"/>
          </p:nvPr>
        </p:nvSpPr>
        <p:spPr/>
        <p:txBody>
          <a:bodyPr/>
          <a:lstStyle/>
          <a:p>
            <a:endParaRPr lang="fr-CH"/>
          </a:p>
        </p:txBody>
      </p:sp>
      <p:pic>
        <p:nvPicPr>
          <p:cNvPr id="4" name="Image 3">
            <a:extLst>
              <a:ext uri="{FF2B5EF4-FFF2-40B4-BE49-F238E27FC236}">
                <a16:creationId xmlns:a16="http://schemas.microsoft.com/office/drawing/2014/main" id="{CA2EB29F-CF84-02BA-4F68-63CE2C100572}"/>
              </a:ext>
            </a:extLst>
          </p:cNvPr>
          <p:cNvPicPr>
            <a:picLocks noChangeAspect="1"/>
          </p:cNvPicPr>
          <p:nvPr/>
        </p:nvPicPr>
        <p:blipFill>
          <a:blip r:embed="rId3"/>
          <a:stretch>
            <a:fillRect/>
          </a:stretch>
        </p:blipFill>
        <p:spPr>
          <a:xfrm>
            <a:off x="2229686" y="467287"/>
            <a:ext cx="9544082" cy="6511636"/>
          </a:xfrm>
          <a:prstGeom prst="rect">
            <a:avLst/>
          </a:prstGeom>
        </p:spPr>
      </p:pic>
    </p:spTree>
    <p:extLst>
      <p:ext uri="{BB962C8B-B14F-4D97-AF65-F5344CB8AC3E}">
        <p14:creationId xmlns:p14="http://schemas.microsoft.com/office/powerpoint/2010/main" val="3708091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28AF0A5-379E-E690-C54B-51A0975387FB}"/>
              </a:ext>
            </a:extLst>
          </p:cNvPr>
          <p:cNvSpPr txBox="1"/>
          <p:nvPr/>
        </p:nvSpPr>
        <p:spPr>
          <a:xfrm>
            <a:off x="784167" y="315884"/>
            <a:ext cx="3700244" cy="1200329"/>
          </a:xfrm>
          <a:prstGeom prst="rect">
            <a:avLst/>
          </a:prstGeom>
          <a:noFill/>
        </p:spPr>
        <p:txBody>
          <a:bodyPr wrap="none" rtlCol="0">
            <a:spAutoFit/>
          </a:bodyPr>
          <a:lstStyle/>
          <a:p>
            <a:r>
              <a:rPr lang="fr-FR"/>
              <a:t>Ecrire une recette de cuisine, c’est: </a:t>
            </a:r>
          </a:p>
          <a:p>
            <a:pPr marL="285750" indent="-285750">
              <a:buFontTx/>
              <a:buChar char="-"/>
            </a:pPr>
            <a:r>
              <a:rPr lang="fr-FR"/>
              <a:t>Respecter une mise en page</a:t>
            </a:r>
          </a:p>
          <a:p>
            <a:pPr marL="285750" indent="-285750">
              <a:buFontTx/>
              <a:buChar char="-"/>
            </a:pPr>
            <a:r>
              <a:rPr lang="fr-FR"/>
              <a:t>Composer des listes écrites</a:t>
            </a:r>
          </a:p>
          <a:p>
            <a:pPr marL="285750" indent="-285750">
              <a:buFontTx/>
              <a:buChar char="-"/>
            </a:pPr>
            <a:r>
              <a:rPr lang="fr-FR"/>
              <a:t>Donner des instructions</a:t>
            </a:r>
          </a:p>
        </p:txBody>
      </p:sp>
      <p:graphicFrame>
        <p:nvGraphicFramePr>
          <p:cNvPr id="8" name="Tableau 7">
            <a:extLst>
              <a:ext uri="{FF2B5EF4-FFF2-40B4-BE49-F238E27FC236}">
                <a16:creationId xmlns:a16="http://schemas.microsoft.com/office/drawing/2014/main" id="{7936A72A-C884-6979-468F-4751045DD009}"/>
              </a:ext>
            </a:extLst>
          </p:cNvPr>
          <p:cNvGraphicFramePr>
            <a:graphicFrameLocks noGrp="1"/>
          </p:cNvGraphicFramePr>
          <p:nvPr>
            <p:extLst>
              <p:ext uri="{D42A27DB-BD31-4B8C-83A1-F6EECF244321}">
                <p14:modId xmlns:p14="http://schemas.microsoft.com/office/powerpoint/2010/main" val="3922916916"/>
              </p:ext>
            </p:extLst>
          </p:nvPr>
        </p:nvGraphicFramePr>
        <p:xfrm>
          <a:off x="392083" y="1853738"/>
          <a:ext cx="11407834" cy="4023360"/>
        </p:xfrm>
        <a:graphic>
          <a:graphicData uri="http://schemas.openxmlformats.org/drawingml/2006/table">
            <a:tbl>
              <a:tblPr firstRow="1" bandRow="1">
                <a:tableStyleId>{2D5ABB26-0587-4C30-8999-92F81FD0307C}</a:tableStyleId>
              </a:tblPr>
              <a:tblGrid>
                <a:gridCol w="1820511">
                  <a:extLst>
                    <a:ext uri="{9D8B030D-6E8A-4147-A177-3AD203B41FA5}">
                      <a16:colId xmlns:a16="http://schemas.microsoft.com/office/drawing/2014/main" val="4050646372"/>
                    </a:ext>
                  </a:extLst>
                </a:gridCol>
                <a:gridCol w="3435254">
                  <a:extLst>
                    <a:ext uri="{9D8B030D-6E8A-4147-A177-3AD203B41FA5}">
                      <a16:colId xmlns:a16="http://schemas.microsoft.com/office/drawing/2014/main" val="2737383814"/>
                    </a:ext>
                  </a:extLst>
                </a:gridCol>
                <a:gridCol w="3477802">
                  <a:extLst>
                    <a:ext uri="{9D8B030D-6E8A-4147-A177-3AD203B41FA5}">
                      <a16:colId xmlns:a16="http://schemas.microsoft.com/office/drawing/2014/main" val="783149291"/>
                    </a:ext>
                  </a:extLst>
                </a:gridCol>
                <a:gridCol w="2674267">
                  <a:extLst>
                    <a:ext uri="{9D8B030D-6E8A-4147-A177-3AD203B41FA5}">
                      <a16:colId xmlns:a16="http://schemas.microsoft.com/office/drawing/2014/main" val="554399235"/>
                    </a:ext>
                  </a:extLst>
                </a:gridCol>
              </a:tblGrid>
              <a:tr h="370840">
                <a:tc>
                  <a:txBody>
                    <a:bodyPr/>
                    <a:lstStyle/>
                    <a:p>
                      <a:r>
                        <a:rPr lang="fr-CH"/>
                        <a:t>Critères</a:t>
                      </a:r>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a:t> + (justifier l’attribution aux échelons supérieurs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a:t>Descriptif du niveau d’atteinte minimal (note =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a:t>- (justifier que l’objectif visé n’est pas atteint)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55824601"/>
                  </a:ext>
                </a:extLst>
              </a:tr>
              <a:tr h="370840">
                <a:tc>
                  <a:txBody>
                    <a:bodyPr/>
                    <a:lstStyle/>
                    <a:p>
                      <a:r>
                        <a:rPr lang="fr-FR"/>
                        <a:t>Respecter la mise en page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a:t>La recette comprend tous les éléments permettant de préparer un plat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8540000"/>
                  </a:ext>
                </a:extLst>
              </a:tr>
              <a:tr h="370840">
                <a:tc>
                  <a:txBody>
                    <a:bodyPr/>
                    <a:lstStyle/>
                    <a:p>
                      <a:r>
                        <a:rPr lang="fr-FR"/>
                        <a:t>Composer  des listes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a:t>La recette comporte deux listes qui distingue correctement les ustensiles des ingrédients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3274953"/>
                  </a:ext>
                </a:extLst>
              </a:tr>
              <a:tr h="370840">
                <a:tc rowSpan="2">
                  <a:txBody>
                    <a:bodyPr/>
                    <a:lstStyle/>
                    <a:p>
                      <a:r>
                        <a:rPr lang="fr-FR"/>
                        <a:t>Donner des instructions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a:t>La marche à suivre respecte l’ordre chronologique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5357500"/>
                  </a:ext>
                </a:extLst>
              </a:tr>
              <a:tr h="370840">
                <a:tc v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a:t>La marche à suivre comporte des verbes d’actions à l’infinitif adapté à une recette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495771"/>
                  </a:ext>
                </a:extLst>
              </a:tr>
            </a:tbl>
          </a:graphicData>
        </a:graphic>
      </p:graphicFrame>
      <p:sp>
        <p:nvSpPr>
          <p:cNvPr id="4" name="Rectangle 3">
            <a:extLst>
              <a:ext uri="{FF2B5EF4-FFF2-40B4-BE49-F238E27FC236}">
                <a16:creationId xmlns:a16="http://schemas.microsoft.com/office/drawing/2014/main" id="{79908C24-0667-E75B-2BE7-18C8BEBAE33F}"/>
              </a:ext>
            </a:extLst>
          </p:cNvPr>
          <p:cNvSpPr/>
          <p:nvPr/>
        </p:nvSpPr>
        <p:spPr>
          <a:xfrm>
            <a:off x="10234354" y="315884"/>
            <a:ext cx="1357745" cy="77308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H" sz="3600" b="1">
                <a:solidFill>
                  <a:schemeClr val="tx1"/>
                </a:solidFill>
              </a:rPr>
              <a:t>5-6</a:t>
            </a:r>
            <a:r>
              <a:rPr lang="fr-CH" sz="3600" b="1" baseline="30000">
                <a:solidFill>
                  <a:schemeClr val="tx1"/>
                </a:solidFill>
              </a:rPr>
              <a:t>e</a:t>
            </a:r>
            <a:r>
              <a:rPr lang="fr-CH" sz="3600" b="1">
                <a:solidFill>
                  <a:schemeClr val="tx1"/>
                </a:solidFill>
              </a:rPr>
              <a:t> </a:t>
            </a:r>
          </a:p>
        </p:txBody>
      </p:sp>
    </p:spTree>
    <p:extLst>
      <p:ext uri="{BB962C8B-B14F-4D97-AF65-F5344CB8AC3E}">
        <p14:creationId xmlns:p14="http://schemas.microsoft.com/office/powerpoint/2010/main" val="2402614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151AC-F8FF-B910-DEDD-CD5E61AD05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D6AE17-1E37-1EA4-BBD4-B33948FD1BB7}"/>
              </a:ext>
            </a:extLst>
          </p:cNvPr>
          <p:cNvSpPr>
            <a:spLocks noGrp="1"/>
          </p:cNvSpPr>
          <p:nvPr>
            <p:ph type="title"/>
          </p:nvPr>
        </p:nvSpPr>
        <p:spPr/>
        <p:txBody>
          <a:bodyPr>
            <a:normAutofit/>
          </a:bodyPr>
          <a:lstStyle/>
          <a:p>
            <a:r>
              <a:rPr lang="fr-FR"/>
              <a:t>3. Proposer une progression d’activités</a:t>
            </a:r>
          </a:p>
        </p:txBody>
      </p:sp>
      <p:sp>
        <p:nvSpPr>
          <p:cNvPr id="3" name="Espace réservé du contenu 2">
            <a:extLst>
              <a:ext uri="{FF2B5EF4-FFF2-40B4-BE49-F238E27FC236}">
                <a16:creationId xmlns:a16="http://schemas.microsoft.com/office/drawing/2014/main" id="{A5BCB415-8611-C053-F42A-B2802937AC4D}"/>
              </a:ext>
            </a:extLst>
          </p:cNvPr>
          <p:cNvSpPr>
            <a:spLocks noGrp="1"/>
          </p:cNvSpPr>
          <p:nvPr>
            <p:ph idx="1"/>
          </p:nvPr>
        </p:nvSpPr>
        <p:spPr>
          <a:xfrm>
            <a:off x="832609" y="1687829"/>
            <a:ext cx="10515600" cy="4351338"/>
          </a:xfrm>
        </p:spPr>
        <p:txBody>
          <a:bodyPr vert="horz" lIns="91440" tIns="45720" rIns="91440" bIns="45720" rtlCol="0" anchor="t">
            <a:normAutofit/>
          </a:bodyPr>
          <a:lstStyle/>
          <a:p>
            <a:pPr marL="457200" lvl="1" indent="0">
              <a:buNone/>
            </a:pPr>
            <a:r>
              <a:rPr lang="fr-FR" sz="3200" dirty="0"/>
              <a:t>- Choisir et adapter les activités proposées dans le ME </a:t>
            </a:r>
          </a:p>
          <a:p>
            <a:pPr marL="457200" lvl="1" indent="0">
              <a:buNone/>
            </a:pPr>
            <a:r>
              <a:rPr lang="fr-FR" sz="3200" dirty="0"/>
              <a:t>- Compléter si nécessaire selon les besoins des élèves</a:t>
            </a:r>
          </a:p>
          <a:p>
            <a:pPr lvl="1">
              <a:buFont typeface="Calibri" panose="020B0604020202020204" pitchFamily="34" charset="0"/>
              <a:buChar char="-"/>
            </a:pPr>
            <a:r>
              <a:rPr lang="fr-FR" sz="3200" dirty="0"/>
              <a:t>Rédiger et utiliser les constats</a:t>
            </a:r>
          </a:p>
        </p:txBody>
      </p:sp>
      <p:graphicFrame>
        <p:nvGraphicFramePr>
          <p:cNvPr id="4" name="Diagramme 3">
            <a:extLst>
              <a:ext uri="{FF2B5EF4-FFF2-40B4-BE49-F238E27FC236}">
                <a16:creationId xmlns:a16="http://schemas.microsoft.com/office/drawing/2014/main" id="{47E7EDE2-0DDB-3DF1-29C9-0A5EA85D3097}"/>
              </a:ext>
            </a:extLst>
          </p:cNvPr>
          <p:cNvGraphicFramePr/>
          <p:nvPr>
            <p:extLst>
              <p:ext uri="{D42A27DB-BD31-4B8C-83A1-F6EECF244321}">
                <p14:modId xmlns:p14="http://schemas.microsoft.com/office/powerpoint/2010/main" val="1451973161"/>
              </p:ext>
            </p:extLst>
          </p:nvPr>
        </p:nvGraphicFramePr>
        <p:xfrm>
          <a:off x="9139138" y="-602331"/>
          <a:ext cx="2916382" cy="1925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Image 10">
            <a:extLst>
              <a:ext uri="{FF2B5EF4-FFF2-40B4-BE49-F238E27FC236}">
                <a16:creationId xmlns:a16="http://schemas.microsoft.com/office/drawing/2014/main" id="{15216B9C-01F4-E7FF-33BF-31468F101B3B}"/>
              </a:ext>
            </a:extLst>
          </p:cNvPr>
          <p:cNvPicPr>
            <a:picLocks noChangeAspect="1"/>
          </p:cNvPicPr>
          <p:nvPr/>
        </p:nvPicPr>
        <p:blipFill>
          <a:blip r:embed="rId8"/>
          <a:stretch>
            <a:fillRect/>
          </a:stretch>
        </p:blipFill>
        <p:spPr>
          <a:xfrm>
            <a:off x="1574349" y="2580110"/>
            <a:ext cx="9557777" cy="4534165"/>
          </a:xfrm>
          <a:prstGeom prst="rect">
            <a:avLst/>
          </a:prstGeom>
        </p:spPr>
      </p:pic>
      <p:pic>
        <p:nvPicPr>
          <p:cNvPr id="6" name="Image 5">
            <a:extLst>
              <a:ext uri="{FF2B5EF4-FFF2-40B4-BE49-F238E27FC236}">
                <a16:creationId xmlns:a16="http://schemas.microsoft.com/office/drawing/2014/main" id="{61756D5A-0AB8-0FEC-BF41-D1470C332CA3}"/>
              </a:ext>
            </a:extLst>
          </p:cNvPr>
          <p:cNvPicPr>
            <a:picLocks noChangeAspect="1"/>
          </p:cNvPicPr>
          <p:nvPr/>
        </p:nvPicPr>
        <p:blipFill>
          <a:blip r:embed="rId9"/>
          <a:srcRect r="-108" b="7639"/>
          <a:stretch/>
        </p:blipFill>
        <p:spPr>
          <a:xfrm>
            <a:off x="-111815" y="3901174"/>
            <a:ext cx="12429014" cy="1778676"/>
          </a:xfrm>
          <a:prstGeom prst="rect">
            <a:avLst/>
          </a:prstGeom>
        </p:spPr>
      </p:pic>
    </p:spTree>
    <p:extLst>
      <p:ext uri="{BB962C8B-B14F-4D97-AF65-F5344CB8AC3E}">
        <p14:creationId xmlns:p14="http://schemas.microsoft.com/office/powerpoint/2010/main" val="132250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82867-561B-2C43-40B2-3642D080FF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4A0226-8329-C148-51F1-D6506144AC20}"/>
              </a:ext>
            </a:extLst>
          </p:cNvPr>
          <p:cNvSpPr>
            <a:spLocks noGrp="1"/>
          </p:cNvSpPr>
          <p:nvPr>
            <p:ph type="title"/>
          </p:nvPr>
        </p:nvSpPr>
        <p:spPr/>
        <p:txBody>
          <a:bodyPr/>
          <a:lstStyle/>
          <a:p>
            <a:r>
              <a:rPr lang="fr-FR" b="1">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E136A207-DFE4-4FF6-E6C2-8BE97B293044}"/>
              </a:ext>
            </a:extLst>
          </p:cNvPr>
          <p:cNvSpPr>
            <a:spLocks noGrp="1"/>
          </p:cNvSpPr>
          <p:nvPr>
            <p:ph idx="1"/>
          </p:nvPr>
        </p:nvSpPr>
        <p:spPr>
          <a:xfrm>
            <a:off x="838200" y="2066925"/>
            <a:ext cx="10515600" cy="4351338"/>
          </a:xfrm>
        </p:spPr>
        <p:txBody>
          <a:bodyPr>
            <a:normAutofit/>
          </a:bodyPr>
          <a:lstStyle/>
          <a:p>
            <a:pPr>
              <a:buFontTx/>
              <a:buChar char="-"/>
            </a:pPr>
            <a:r>
              <a:rPr lang="fr-FR"/>
              <a:t>Un fil rouge clair pour tout le monde, des formulations compréhensibles par tous</a:t>
            </a:r>
          </a:p>
          <a:p>
            <a:pPr>
              <a:buFontTx/>
              <a:buChar char="-"/>
            </a:pPr>
            <a:endParaRPr lang="fr-FR"/>
          </a:p>
          <a:p>
            <a:pPr marL="0" indent="0">
              <a:buNone/>
            </a:pPr>
            <a:r>
              <a:rPr lang="fr-FR" sz="2000" i="1"/>
              <a:t>« quand on faisait des exercices on pouvait dire, mais regarde dans les étapes, il manque quelque chose, va regarder ce qu’il manque et ils pouvaient aller voir et constater. </a:t>
            </a:r>
          </a:p>
          <a:p>
            <a:pPr marL="0" indent="0">
              <a:buNone/>
            </a:pPr>
            <a:r>
              <a:rPr lang="fr-FR" sz="2000" i="1"/>
              <a:t>« le fait d’avoir le guide d’écriture (en fait la grille critériée) on sait exactement ce qu’on veut évaluer, donc quand ils ramènent la recette, on voit tout de suite où ça pêche. »</a:t>
            </a:r>
            <a:endParaRPr lang="fr-FR" sz="2000"/>
          </a:p>
        </p:txBody>
      </p:sp>
      <p:pic>
        <p:nvPicPr>
          <p:cNvPr id="4" name="Image 3" descr="Une image contenant texte, menu, papier, Impression&#10;&#10;Description générée automatiquement">
            <a:extLst>
              <a:ext uri="{FF2B5EF4-FFF2-40B4-BE49-F238E27FC236}">
                <a16:creationId xmlns:a16="http://schemas.microsoft.com/office/drawing/2014/main" id="{DE17AB5F-A921-457D-4CAC-72162C482EE5}"/>
              </a:ext>
            </a:extLst>
          </p:cNvPr>
          <p:cNvPicPr>
            <a:picLocks noChangeAspect="1"/>
          </p:cNvPicPr>
          <p:nvPr/>
        </p:nvPicPr>
        <p:blipFill>
          <a:blip r:embed="rId3"/>
          <a:srcRect l="24783" t="14414" r="14362" b="16423"/>
          <a:stretch/>
        </p:blipFill>
        <p:spPr>
          <a:xfrm>
            <a:off x="12514166" y="2202076"/>
            <a:ext cx="3381154" cy="4081036"/>
          </a:xfrm>
          <a:prstGeom prst="rect">
            <a:avLst/>
          </a:prstGeom>
        </p:spPr>
      </p:pic>
    </p:spTree>
    <p:extLst>
      <p:ext uri="{BB962C8B-B14F-4D97-AF65-F5344CB8AC3E}">
        <p14:creationId xmlns:p14="http://schemas.microsoft.com/office/powerpoint/2010/main" val="236675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8446D-BB19-BCF6-A01C-53D3D64D72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FB83B58-3C79-679C-8900-422E3C34168C}"/>
              </a:ext>
            </a:extLst>
          </p:cNvPr>
          <p:cNvSpPr>
            <a:spLocks noGrp="1"/>
          </p:cNvSpPr>
          <p:nvPr>
            <p:ph type="title"/>
          </p:nvPr>
        </p:nvSpPr>
        <p:spPr/>
        <p:txBody>
          <a:bodyPr/>
          <a:lstStyle/>
          <a:p>
            <a:r>
              <a:rPr lang="fr-FR" b="1">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8E191344-8430-EDBB-2C36-765A93E71849}"/>
              </a:ext>
            </a:extLst>
          </p:cNvPr>
          <p:cNvSpPr>
            <a:spLocks noGrp="1"/>
          </p:cNvSpPr>
          <p:nvPr>
            <p:ph idx="1"/>
          </p:nvPr>
        </p:nvSpPr>
        <p:spPr/>
        <p:txBody>
          <a:bodyPr>
            <a:normAutofit/>
          </a:bodyPr>
          <a:lstStyle/>
          <a:p>
            <a:pPr>
              <a:buFontTx/>
              <a:buChar char="-"/>
            </a:pPr>
            <a:r>
              <a:rPr lang="fr-FR">
                <a:solidFill>
                  <a:schemeClr val="bg1">
                    <a:lumMod val="75000"/>
                  </a:schemeClr>
                </a:solidFill>
              </a:rPr>
              <a:t>Un fil rouge clair pour tout le monde, des formulations compréhensibles par tous</a:t>
            </a:r>
          </a:p>
          <a:p>
            <a:pPr>
              <a:buFontTx/>
              <a:buChar char="-"/>
            </a:pPr>
            <a:r>
              <a:rPr lang="fr-FR"/>
              <a:t>Impliquer les élèves dans l’évaluation... Apprendre à évaluer</a:t>
            </a:r>
          </a:p>
          <a:p>
            <a:pPr lvl="1">
              <a:buFontTx/>
              <a:buChar char="-"/>
            </a:pPr>
            <a:r>
              <a:rPr lang="fr-FR"/>
              <a:t>Avoir en tête ce qui est attendu</a:t>
            </a:r>
          </a:p>
          <a:p>
            <a:pPr lvl="1">
              <a:buFontTx/>
              <a:buChar char="-"/>
            </a:pPr>
            <a:r>
              <a:rPr lang="fr-FR"/>
              <a:t>Élaboration de critères avec les mots des élèves : rendre explicites les attentes</a:t>
            </a:r>
          </a:p>
          <a:p>
            <a:pPr lvl="1">
              <a:buFontTx/>
              <a:buChar char="-"/>
            </a:pPr>
            <a:r>
              <a:rPr lang="fr-FR"/>
              <a:t>Soutenir la </a:t>
            </a:r>
            <a:r>
              <a:rPr lang="fr-FR" err="1"/>
              <a:t>co</a:t>
            </a:r>
            <a:r>
              <a:rPr lang="fr-FR"/>
              <a:t>-évaluation et l’auto-évaluation</a:t>
            </a:r>
          </a:p>
          <a:p>
            <a:pPr marL="0" indent="0">
              <a:buNone/>
            </a:pPr>
            <a:endParaRPr lang="fr-FR"/>
          </a:p>
          <a:p>
            <a:pPr marL="0" indent="0">
              <a:buNone/>
            </a:pPr>
            <a:r>
              <a:rPr lang="fr-FR" sz="2000" i="1"/>
              <a:t>« Ça permet de pas pénaliser, de pouvoir juste les relancer sans leur dire : « mais là c’est pas juste, qu’est ce que t’as oublié ? » Et pis ils vont relire la grille et ils voient ce qu’il manque </a:t>
            </a:r>
            <a:r>
              <a:rPr lang="fr-FR" i="1"/>
              <a:t>»</a:t>
            </a:r>
          </a:p>
          <a:p>
            <a:pPr marL="0" indent="0">
              <a:buNone/>
            </a:pPr>
            <a:endParaRPr lang="fr-FR"/>
          </a:p>
        </p:txBody>
      </p:sp>
    </p:spTree>
    <p:extLst>
      <p:ext uri="{BB962C8B-B14F-4D97-AF65-F5344CB8AC3E}">
        <p14:creationId xmlns:p14="http://schemas.microsoft.com/office/powerpoint/2010/main" val="221763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63623-81E9-5B6A-CB4E-9EF8AB6BFD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186CE9-B242-370D-2227-8A32818FA73A}"/>
              </a:ext>
            </a:extLst>
          </p:cNvPr>
          <p:cNvSpPr>
            <a:spLocks noGrp="1"/>
          </p:cNvSpPr>
          <p:nvPr>
            <p:ph type="title"/>
          </p:nvPr>
        </p:nvSpPr>
        <p:spPr/>
        <p:txBody>
          <a:bodyPr/>
          <a:lstStyle/>
          <a:p>
            <a:r>
              <a:rPr lang="fr-FR" b="1">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10FA5EFE-E587-C84F-C1A0-FC9BE7CB431A}"/>
              </a:ext>
            </a:extLst>
          </p:cNvPr>
          <p:cNvSpPr>
            <a:spLocks noGrp="1"/>
          </p:cNvSpPr>
          <p:nvPr>
            <p:ph idx="1"/>
          </p:nvPr>
        </p:nvSpPr>
        <p:spPr/>
        <p:txBody>
          <a:bodyPr vert="horz" lIns="91440" tIns="45720" rIns="91440" bIns="45720" rtlCol="0" anchor="t">
            <a:normAutofit/>
          </a:bodyPr>
          <a:lstStyle/>
          <a:p>
            <a:pPr>
              <a:buFontTx/>
              <a:buChar char="-"/>
            </a:pPr>
            <a:r>
              <a:rPr lang="fr-FR">
                <a:solidFill>
                  <a:schemeClr val="bg1">
                    <a:lumMod val="75000"/>
                  </a:schemeClr>
                </a:solidFill>
              </a:rPr>
              <a:t>Un fil rouge clair pour tout le monde, des formulations compréhensibles par tous</a:t>
            </a:r>
          </a:p>
          <a:p>
            <a:pPr>
              <a:buFontTx/>
              <a:buChar char="-"/>
            </a:pPr>
            <a:r>
              <a:rPr lang="fr-FR">
                <a:solidFill>
                  <a:schemeClr val="bg1">
                    <a:lumMod val="75000"/>
                  </a:schemeClr>
                </a:solidFill>
              </a:rPr>
              <a:t>Impliquer les élèves dans l’évaluation... Apprendre à évaluer</a:t>
            </a:r>
          </a:p>
          <a:p>
            <a:pPr>
              <a:buFontTx/>
              <a:buChar char="-"/>
            </a:pPr>
            <a:r>
              <a:rPr lang="fr-FR"/>
              <a:t>Porter des jugements plus « sûrs »; à la fin, la note reflète les progressions</a:t>
            </a:r>
          </a:p>
          <a:p>
            <a:pPr marL="0" indent="0">
              <a:buNone/>
            </a:pPr>
            <a:endParaRPr lang="fr-FR"/>
          </a:p>
          <a:p>
            <a:pPr marL="0" indent="0">
              <a:buNone/>
            </a:pPr>
            <a:r>
              <a:rPr lang="fr-FR" sz="2400" i="1"/>
              <a:t>« c’était hyper rapide à corriger, avec les critères, ça on est bien d’accord »</a:t>
            </a:r>
          </a:p>
          <a:p>
            <a:pPr marL="0" indent="0">
              <a:buNone/>
            </a:pPr>
            <a:r>
              <a:rPr lang="fr-FR" sz="2400" i="1"/>
              <a:t>« j’ai pu mettre en évidence la progression des élèves même ceux qui ont des difficultés »</a:t>
            </a:r>
            <a:endParaRPr lang="fr-FR" sz="2400"/>
          </a:p>
        </p:txBody>
      </p:sp>
    </p:spTree>
    <p:extLst>
      <p:ext uri="{BB962C8B-B14F-4D97-AF65-F5344CB8AC3E}">
        <p14:creationId xmlns:p14="http://schemas.microsoft.com/office/powerpoint/2010/main" val="136238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B7AE4-3B05-C2FB-F21A-30BE0D4E125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9AEA77-A81B-A1EB-0FFF-F4833BC389F1}"/>
              </a:ext>
            </a:extLst>
          </p:cNvPr>
          <p:cNvSpPr>
            <a:spLocks noGrp="1"/>
          </p:cNvSpPr>
          <p:nvPr>
            <p:ph type="title"/>
          </p:nvPr>
        </p:nvSpPr>
        <p:spPr/>
        <p:txBody>
          <a:bodyPr/>
          <a:lstStyle/>
          <a:p>
            <a:r>
              <a:rPr lang="fr-FR" b="1">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814E0369-2DEA-3643-7ADD-631A67586313}"/>
              </a:ext>
            </a:extLst>
          </p:cNvPr>
          <p:cNvSpPr>
            <a:spLocks noGrp="1"/>
          </p:cNvSpPr>
          <p:nvPr>
            <p:ph idx="1"/>
          </p:nvPr>
        </p:nvSpPr>
        <p:spPr>
          <a:xfrm>
            <a:off x="838199" y="1825624"/>
            <a:ext cx="11251019" cy="5032375"/>
          </a:xfrm>
        </p:spPr>
        <p:txBody>
          <a:bodyPr>
            <a:normAutofit fontScale="92500"/>
          </a:bodyPr>
          <a:lstStyle/>
          <a:p>
            <a:pPr>
              <a:buFontTx/>
              <a:buChar char="-"/>
            </a:pPr>
            <a:r>
              <a:rPr lang="fr-FR">
                <a:solidFill>
                  <a:schemeClr val="bg1">
                    <a:lumMod val="75000"/>
                  </a:schemeClr>
                </a:solidFill>
              </a:rPr>
              <a:t>Un fil rouge clair pour tout le monde, des formulations compréhensibles par tous</a:t>
            </a:r>
          </a:p>
          <a:p>
            <a:pPr>
              <a:buFontTx/>
              <a:buChar char="-"/>
            </a:pPr>
            <a:r>
              <a:rPr lang="fr-FR">
                <a:solidFill>
                  <a:schemeClr val="bg1">
                    <a:lumMod val="75000"/>
                  </a:schemeClr>
                </a:solidFill>
              </a:rPr>
              <a:t>Impliquer les élèves dans l’évaluation... Apprendre à évaluer</a:t>
            </a:r>
          </a:p>
          <a:p>
            <a:pPr>
              <a:buFontTx/>
              <a:buChar char="-"/>
            </a:pPr>
            <a:r>
              <a:rPr lang="fr-FR">
                <a:solidFill>
                  <a:schemeClr val="bg1">
                    <a:lumMod val="75000"/>
                  </a:schemeClr>
                </a:solidFill>
              </a:rPr>
              <a:t>Porter des jugements plus « sûrs »; à la fin, la note reflète les progressions</a:t>
            </a:r>
          </a:p>
          <a:p>
            <a:pPr>
              <a:buFontTx/>
              <a:buChar char="-"/>
            </a:pPr>
            <a:r>
              <a:rPr lang="fr-FR"/>
              <a:t>Soutenir les progressions des élèves</a:t>
            </a:r>
          </a:p>
          <a:p>
            <a:pPr lvl="1">
              <a:buFontTx/>
              <a:buChar char="-"/>
            </a:pPr>
            <a:r>
              <a:rPr lang="fr-FR"/>
              <a:t>Critères de perfectionnement progressif et adaptés </a:t>
            </a:r>
          </a:p>
          <a:p>
            <a:pPr lvl="1">
              <a:buFontTx/>
              <a:buChar char="-"/>
            </a:pPr>
            <a:r>
              <a:rPr lang="fr-FR"/>
              <a:t>Accompagnement et soutien diversifiés (3</a:t>
            </a:r>
            <a:r>
              <a:rPr lang="fr-FR" baseline="30000"/>
              <a:t>e</a:t>
            </a:r>
            <a:r>
              <a:rPr lang="fr-FR"/>
              <a:t> DA; 4</a:t>
            </a:r>
            <a:r>
              <a:rPr lang="fr-FR" baseline="30000"/>
              <a:t>e</a:t>
            </a:r>
            <a:r>
              <a:rPr lang="fr-FR"/>
              <a:t> banque de mots) </a:t>
            </a:r>
          </a:p>
          <a:p>
            <a:pPr marL="85725" lvl="1" indent="0">
              <a:buNone/>
            </a:pPr>
            <a:endParaRPr lang="fr-FR"/>
          </a:p>
          <a:p>
            <a:pPr marL="85725" lvl="1" indent="0">
              <a:buNone/>
            </a:pPr>
            <a:r>
              <a:rPr lang="fr-FR" i="1"/>
              <a:t>« En fait la différence, les critères sont les mêmes au final sauf que la réalisation de la tâche, la complexité de la tâche est à un niveau supérieur. »</a:t>
            </a:r>
          </a:p>
          <a:p>
            <a:pPr marL="85725" lvl="1" indent="0">
              <a:buNone/>
            </a:pPr>
            <a:r>
              <a:rPr lang="fr-FR" i="1"/>
              <a:t>« Avant j’arrivais à ce résultat là aussi, donc c’est difficile de dire, ça les a certainement rassurés, ça les a mis en confiance, ils savaient où ils allaient parce que c’est eux qui l’ont créé mais est-ce que ça a vraiment changé quelque chose, j’en sais rien </a:t>
            </a:r>
            <a:r>
              <a:rPr lang="fr-FR"/>
              <a:t>»</a:t>
            </a:r>
            <a:endParaRPr lang="fr-FR" i="1"/>
          </a:p>
          <a:p>
            <a:pPr marL="0" indent="0">
              <a:buNone/>
            </a:pPr>
            <a:endParaRPr lang="fr-FR"/>
          </a:p>
        </p:txBody>
      </p:sp>
    </p:spTree>
    <p:extLst>
      <p:ext uri="{BB962C8B-B14F-4D97-AF65-F5344CB8AC3E}">
        <p14:creationId xmlns:p14="http://schemas.microsoft.com/office/powerpoint/2010/main" val="66260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2196E-D07B-DDD4-BB51-924472D55C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30E7F6-1383-3919-A620-7C6A305A7865}"/>
              </a:ext>
            </a:extLst>
          </p:cNvPr>
          <p:cNvSpPr>
            <a:spLocks noGrp="1"/>
          </p:cNvSpPr>
          <p:nvPr>
            <p:ph type="title"/>
          </p:nvPr>
        </p:nvSpPr>
        <p:spPr/>
        <p:txBody>
          <a:bodyPr/>
          <a:lstStyle/>
          <a:p>
            <a:r>
              <a:rPr lang="fr-FR" b="1">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4171C4AB-329D-DA72-6EA8-3AA9A7495464}"/>
              </a:ext>
            </a:extLst>
          </p:cNvPr>
          <p:cNvSpPr>
            <a:spLocks noGrp="1"/>
          </p:cNvSpPr>
          <p:nvPr>
            <p:ph idx="1"/>
          </p:nvPr>
        </p:nvSpPr>
        <p:spPr>
          <a:xfrm>
            <a:off x="838200" y="1690688"/>
            <a:ext cx="11251019" cy="5167312"/>
          </a:xfrm>
        </p:spPr>
        <p:txBody>
          <a:bodyPr vert="horz" lIns="91440" tIns="45720" rIns="91440" bIns="45720" rtlCol="0" anchor="t">
            <a:normAutofit fontScale="92500"/>
          </a:bodyPr>
          <a:lstStyle/>
          <a:p>
            <a:pPr>
              <a:buFontTx/>
              <a:buChar char="-"/>
            </a:pPr>
            <a:r>
              <a:rPr lang="fr-FR">
                <a:solidFill>
                  <a:schemeClr val="bg1">
                    <a:lumMod val="75000"/>
                  </a:schemeClr>
                </a:solidFill>
              </a:rPr>
              <a:t>Un fil rouge clair pour tout le monde, des formulations compréhensibles par tous</a:t>
            </a:r>
          </a:p>
          <a:p>
            <a:pPr>
              <a:buFontTx/>
              <a:buChar char="-"/>
            </a:pPr>
            <a:r>
              <a:rPr lang="fr-FR">
                <a:solidFill>
                  <a:schemeClr val="bg1">
                    <a:lumMod val="75000"/>
                  </a:schemeClr>
                </a:solidFill>
              </a:rPr>
              <a:t>Impliquer les élèves dans l’évaluation... Apprendre à évaluer</a:t>
            </a:r>
          </a:p>
          <a:p>
            <a:pPr>
              <a:buFontTx/>
              <a:buChar char="-"/>
            </a:pPr>
            <a:r>
              <a:rPr lang="fr-FR">
                <a:solidFill>
                  <a:schemeClr val="bg1">
                    <a:lumMod val="75000"/>
                  </a:schemeClr>
                </a:solidFill>
              </a:rPr>
              <a:t>Porter des jugements plus « sûrs »; à la fin, la note reflète les progressions</a:t>
            </a:r>
          </a:p>
          <a:p>
            <a:pPr>
              <a:buFontTx/>
              <a:buChar char="-"/>
            </a:pPr>
            <a:r>
              <a:rPr lang="fr-FR">
                <a:solidFill>
                  <a:schemeClr val="bg1">
                    <a:lumMod val="75000"/>
                  </a:schemeClr>
                </a:solidFill>
              </a:rPr>
              <a:t>Soutenir les progressions des élèves</a:t>
            </a:r>
          </a:p>
          <a:p>
            <a:pPr lvl="1">
              <a:buFontTx/>
              <a:buChar char="-"/>
            </a:pPr>
            <a:r>
              <a:rPr lang="fr-FR">
                <a:solidFill>
                  <a:schemeClr val="bg1">
                    <a:lumMod val="75000"/>
                  </a:schemeClr>
                </a:solidFill>
              </a:rPr>
              <a:t>Critères de perfectionnement progressif et adaptés </a:t>
            </a:r>
          </a:p>
          <a:p>
            <a:pPr lvl="1">
              <a:buFontTx/>
              <a:buChar char="-"/>
            </a:pPr>
            <a:r>
              <a:rPr lang="fr-FR">
                <a:solidFill>
                  <a:schemeClr val="bg1">
                    <a:lumMod val="75000"/>
                  </a:schemeClr>
                </a:solidFill>
              </a:rPr>
              <a:t>Accompagnement et soutien diversifiés (3e DA; 4e banque de mots) </a:t>
            </a:r>
          </a:p>
          <a:p>
            <a:pPr>
              <a:buFontTx/>
              <a:buChar char="-"/>
            </a:pPr>
            <a:r>
              <a:rPr lang="fr-FR"/>
              <a:t>Mieux s’en sortir avec l’évaluation différenciée</a:t>
            </a:r>
          </a:p>
          <a:p>
            <a:pPr marL="85725" lvl="1" indent="0">
              <a:buNone/>
            </a:pPr>
            <a:endParaRPr lang="fr-FR"/>
          </a:p>
          <a:p>
            <a:pPr marL="0" indent="0">
              <a:buNone/>
            </a:pPr>
            <a:r>
              <a:rPr lang="fr-FR" sz="2400" i="1"/>
              <a:t>«</a:t>
            </a:r>
            <a:r>
              <a:rPr lang="fr-FR" sz="2300" i="1"/>
              <a:t>..Ma petite infirme moteur-cérébral ben elle a pas tout fait, elle a pas mis tous les ustensiles, mais on savait, elle avait compris, [...] y’a pas besoin de lui demander de faire toute la recette pour pouvoir l’évaluer par exemple. Donc là c’est différencié. On peut vraiment différencier l’évaluation</a:t>
            </a:r>
            <a:r>
              <a:rPr lang="fr-FR" sz="2300"/>
              <a:t>. »</a:t>
            </a:r>
          </a:p>
        </p:txBody>
      </p:sp>
    </p:spTree>
    <p:extLst>
      <p:ext uri="{BB962C8B-B14F-4D97-AF65-F5344CB8AC3E}">
        <p14:creationId xmlns:p14="http://schemas.microsoft.com/office/powerpoint/2010/main" val="576037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CD72B-B92F-2EAF-8ECF-C20DE6527D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B26169-B9CB-E760-D001-71D6C8B1C16C}"/>
              </a:ext>
            </a:extLst>
          </p:cNvPr>
          <p:cNvSpPr>
            <a:spLocks noGrp="1"/>
          </p:cNvSpPr>
          <p:nvPr>
            <p:ph type="title"/>
          </p:nvPr>
        </p:nvSpPr>
        <p:spPr/>
        <p:txBody>
          <a:bodyPr/>
          <a:lstStyle/>
          <a:p>
            <a:r>
              <a:rPr lang="fr-FR" b="1">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2117BFC7-8299-3AD7-C82F-C230887A9009}"/>
              </a:ext>
            </a:extLst>
          </p:cNvPr>
          <p:cNvSpPr>
            <a:spLocks noGrp="1"/>
          </p:cNvSpPr>
          <p:nvPr>
            <p:ph idx="1"/>
          </p:nvPr>
        </p:nvSpPr>
        <p:spPr/>
        <p:txBody>
          <a:bodyPr/>
          <a:lstStyle/>
          <a:p>
            <a:pPr>
              <a:buFontTx/>
              <a:buChar char="-"/>
            </a:pPr>
            <a:r>
              <a:rPr lang="fr-FR">
                <a:solidFill>
                  <a:schemeClr val="bg1">
                    <a:lumMod val="75000"/>
                  </a:schemeClr>
                </a:solidFill>
              </a:rPr>
              <a:t>Un fil rouge clair pour tout le monde, des formulations compréhensibles par tous</a:t>
            </a:r>
          </a:p>
          <a:p>
            <a:pPr>
              <a:buFontTx/>
              <a:buChar char="-"/>
            </a:pPr>
            <a:r>
              <a:rPr lang="fr-FR">
                <a:solidFill>
                  <a:schemeClr val="bg1">
                    <a:lumMod val="75000"/>
                  </a:schemeClr>
                </a:solidFill>
              </a:rPr>
              <a:t>Impliquer les élèves dans l’évaluation... Apprendre à évaluer</a:t>
            </a:r>
          </a:p>
          <a:p>
            <a:pPr>
              <a:buFontTx/>
              <a:buChar char="-"/>
            </a:pPr>
            <a:r>
              <a:rPr lang="fr-FR">
                <a:solidFill>
                  <a:schemeClr val="bg1">
                    <a:lumMod val="75000"/>
                  </a:schemeClr>
                </a:solidFill>
              </a:rPr>
              <a:t>Porter des jugements plus « sûrs »; à la fin, la note reflète les progressions</a:t>
            </a:r>
          </a:p>
          <a:p>
            <a:pPr>
              <a:buFontTx/>
              <a:buChar char="-"/>
            </a:pPr>
            <a:r>
              <a:rPr lang="fr-FR">
                <a:solidFill>
                  <a:schemeClr val="bg1">
                    <a:lumMod val="75000"/>
                  </a:schemeClr>
                </a:solidFill>
              </a:rPr>
              <a:t>Donner des rétroactions pertinentes et utilisable par les élèves</a:t>
            </a:r>
          </a:p>
          <a:p>
            <a:pPr>
              <a:buFontTx/>
              <a:buChar char="-"/>
            </a:pPr>
            <a:r>
              <a:rPr lang="fr-FR">
                <a:solidFill>
                  <a:schemeClr val="bg1">
                    <a:lumMod val="75000"/>
                  </a:schemeClr>
                </a:solidFill>
              </a:rPr>
              <a:t>Mieux s’en sortir avec l’évaluation différenciée</a:t>
            </a:r>
          </a:p>
          <a:p>
            <a:pPr>
              <a:buFontTx/>
              <a:buChar char="-"/>
            </a:pPr>
            <a:r>
              <a:rPr lang="fr-FR"/>
              <a:t>S’engager dans un processus de transformation des pratiques</a:t>
            </a:r>
          </a:p>
          <a:p>
            <a:pPr>
              <a:buFontTx/>
              <a:buChar char="-"/>
            </a:pPr>
            <a:endParaRPr lang="fr-FR"/>
          </a:p>
        </p:txBody>
      </p:sp>
    </p:spTree>
    <p:extLst>
      <p:ext uri="{BB962C8B-B14F-4D97-AF65-F5344CB8AC3E}">
        <p14:creationId xmlns:p14="http://schemas.microsoft.com/office/powerpoint/2010/main" val="443832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AC317A-FA62-FE66-D6D4-22070F363CFD}"/>
              </a:ext>
            </a:extLst>
          </p:cNvPr>
          <p:cNvSpPr>
            <a:spLocks noGrp="1"/>
          </p:cNvSpPr>
          <p:nvPr>
            <p:ph type="title"/>
          </p:nvPr>
        </p:nvSpPr>
        <p:spPr>
          <a:xfrm>
            <a:off x="561754" y="145404"/>
            <a:ext cx="10515600" cy="1325563"/>
          </a:xfrm>
        </p:spPr>
        <p:txBody>
          <a:bodyPr/>
          <a:lstStyle/>
          <a:p>
            <a:r>
              <a:rPr lang="fr-FR" b="1">
                <a:solidFill>
                  <a:schemeClr val="accent3"/>
                </a:solidFill>
              </a:rPr>
              <a:t>Les défis</a:t>
            </a:r>
          </a:p>
        </p:txBody>
      </p:sp>
      <p:sp>
        <p:nvSpPr>
          <p:cNvPr id="3" name="Espace réservé du contenu 2">
            <a:extLst>
              <a:ext uri="{FF2B5EF4-FFF2-40B4-BE49-F238E27FC236}">
                <a16:creationId xmlns:a16="http://schemas.microsoft.com/office/drawing/2014/main" id="{9626CCA1-461C-4997-E954-653C09F21E4E}"/>
              </a:ext>
            </a:extLst>
          </p:cNvPr>
          <p:cNvSpPr>
            <a:spLocks noGrp="1"/>
          </p:cNvSpPr>
          <p:nvPr>
            <p:ph idx="1"/>
          </p:nvPr>
        </p:nvSpPr>
        <p:spPr>
          <a:xfrm>
            <a:off x="699978" y="669963"/>
            <a:ext cx="11492022" cy="18573596"/>
          </a:xfrm>
        </p:spPr>
        <p:txBody>
          <a:bodyPr vert="horz" lIns="91440" tIns="45720" rIns="91440" bIns="45720" rtlCol="0" anchor="t">
            <a:normAutofit/>
          </a:bodyPr>
          <a:lstStyle/>
          <a:p>
            <a:pPr marL="0" indent="0">
              <a:buNone/>
            </a:pPr>
            <a:endParaRPr lang="fr-FR"/>
          </a:p>
          <a:p>
            <a:pPr marL="0" indent="0">
              <a:buNone/>
            </a:pPr>
            <a:endParaRPr lang="fr-FR"/>
          </a:p>
          <a:p>
            <a:pPr marL="0" indent="0">
              <a:buNone/>
            </a:pPr>
            <a:r>
              <a:rPr lang="fr-FR" dirty="0"/>
              <a:t>- </a:t>
            </a:r>
            <a:r>
              <a:rPr lang="fr-FR" sz="3200" dirty="0"/>
              <a:t>Formuler les critères et les descriptifs correspondant aux attentes</a:t>
            </a:r>
            <a:endParaRPr lang="fr-FR"/>
          </a:p>
          <a:p>
            <a:pPr marL="0" indent="0">
              <a:buNone/>
            </a:pPr>
            <a:r>
              <a:rPr lang="fr-FR" sz="2000" i="1" dirty="0"/>
              <a:t>« le choix des critères c’est compliqué. C’est pas facile de trouver le bon critère, pour qu’il soit vraiment adapté à l’objectif de base… de le  formuler correctement pour qu’il soit compréhensible, qu’il soit vraiment lisible…c’est vraiment dur »</a:t>
            </a:r>
          </a:p>
          <a:p>
            <a:pPr marL="0" indent="0">
              <a:buNone/>
            </a:pPr>
            <a:r>
              <a:rPr lang="fr-FR" sz="2000" i="1" dirty="0"/>
              <a:t>« je pense qu’il faut l’utiliser une fois pour se rendre compte de la justesse de cette rédaction.»</a:t>
            </a:r>
          </a:p>
          <a:p>
            <a:pPr marL="0" indent="0">
              <a:buNone/>
            </a:pPr>
            <a:r>
              <a:rPr lang="fr-FR" sz="2000" i="1" dirty="0"/>
              <a:t>« Moi je me rends compte que j’évolue dans ma manière de nommer les choses […] l’élève quand il lit le critère il sait exactement ce qu’il doit faire »</a:t>
            </a:r>
          </a:p>
          <a:p>
            <a:pPr marL="0" indent="0">
              <a:buNone/>
            </a:pPr>
            <a:endParaRPr lang="fr-FR" sz="2000"/>
          </a:p>
        </p:txBody>
      </p:sp>
    </p:spTree>
    <p:extLst>
      <p:ext uri="{BB962C8B-B14F-4D97-AF65-F5344CB8AC3E}">
        <p14:creationId xmlns:p14="http://schemas.microsoft.com/office/powerpoint/2010/main" val="3382375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73BDC-5324-13E3-23A3-CA7BFA235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F59AA6-EB6E-24F1-C3F5-04A816572C21}"/>
              </a:ext>
            </a:extLst>
          </p:cNvPr>
          <p:cNvSpPr>
            <a:spLocks noGrp="1"/>
          </p:cNvSpPr>
          <p:nvPr>
            <p:ph type="title"/>
          </p:nvPr>
        </p:nvSpPr>
        <p:spPr>
          <a:xfrm>
            <a:off x="561754" y="145404"/>
            <a:ext cx="10515600" cy="1325563"/>
          </a:xfrm>
        </p:spPr>
        <p:txBody>
          <a:bodyPr/>
          <a:lstStyle/>
          <a:p>
            <a:r>
              <a:rPr lang="fr-FR" b="1">
                <a:solidFill>
                  <a:schemeClr val="accent3"/>
                </a:solidFill>
              </a:rPr>
              <a:t>Les défis</a:t>
            </a:r>
          </a:p>
        </p:txBody>
      </p:sp>
      <p:sp>
        <p:nvSpPr>
          <p:cNvPr id="3" name="Espace réservé du contenu 2">
            <a:extLst>
              <a:ext uri="{FF2B5EF4-FFF2-40B4-BE49-F238E27FC236}">
                <a16:creationId xmlns:a16="http://schemas.microsoft.com/office/drawing/2014/main" id="{DAFD11ED-BD14-7451-3086-CEB5B41FFB8D}"/>
              </a:ext>
            </a:extLst>
          </p:cNvPr>
          <p:cNvSpPr>
            <a:spLocks noGrp="1"/>
          </p:cNvSpPr>
          <p:nvPr>
            <p:ph idx="1"/>
          </p:nvPr>
        </p:nvSpPr>
        <p:spPr>
          <a:xfrm>
            <a:off x="564833" y="950700"/>
            <a:ext cx="11492022" cy="18573596"/>
          </a:xfrm>
        </p:spPr>
        <p:txBody>
          <a:bodyPr vert="horz" lIns="91440" tIns="45720" rIns="91440" bIns="45720" rtlCol="0" anchor="t">
            <a:normAutofit/>
          </a:bodyPr>
          <a:lstStyle/>
          <a:p>
            <a:pPr marL="0" indent="0">
              <a:buNone/>
            </a:pPr>
            <a:endParaRPr lang="fr-FR"/>
          </a:p>
          <a:p>
            <a:pPr marL="0" indent="0">
              <a:buNone/>
            </a:pPr>
            <a:r>
              <a:rPr lang="fr-FR" dirty="0">
                <a:solidFill>
                  <a:schemeClr val="bg1">
                    <a:lumMod val="65000"/>
                  </a:schemeClr>
                </a:solidFill>
              </a:rPr>
              <a:t>Formuler les critères et les descriptifs correspondant aux attentes</a:t>
            </a:r>
          </a:p>
          <a:p>
            <a:pPr marL="0" indent="0">
              <a:buNone/>
            </a:pPr>
            <a:r>
              <a:rPr lang="fr-FR" dirty="0"/>
              <a:t>Accompagner les élèves dans la compréhension et l’usage des critères </a:t>
            </a:r>
            <a:r>
              <a:rPr lang="fr-FR" sz="2400" dirty="0"/>
              <a:t>(</a:t>
            </a:r>
            <a:r>
              <a:rPr lang="fr-FR" sz="2000" dirty="0" err="1"/>
              <a:t>Tobola</a:t>
            </a:r>
            <a:r>
              <a:rPr lang="fr-FR" sz="2000" dirty="0"/>
              <a:t> </a:t>
            </a:r>
            <a:r>
              <a:rPr lang="fr-FR" sz="2000" dirty="0" err="1"/>
              <a:t>Couchepin</a:t>
            </a:r>
            <a:r>
              <a:rPr lang="fr-FR" sz="2000" dirty="0"/>
              <a:t>, 2017</a:t>
            </a:r>
            <a:r>
              <a:rPr lang="fr-FR" sz="2400" dirty="0"/>
              <a:t>)</a:t>
            </a:r>
          </a:p>
          <a:p>
            <a:pPr marL="0" indent="0">
              <a:buNone/>
            </a:pPr>
            <a:endParaRPr lang="fr-FR" sz="2400" i="1" dirty="0"/>
          </a:p>
          <a:p>
            <a:pPr marL="0" indent="0">
              <a:buNone/>
            </a:pPr>
            <a:r>
              <a:rPr lang="fr-FR" sz="2400" i="1" dirty="0"/>
              <a:t>« on a fait trois productions avant le test, donc à la fin, avant le test, moi je leur ai donné le guide d’écriture (= la grille de critères) avec les deux dernières productions [...]  avec les remarques d’amélioration dessus. »</a:t>
            </a:r>
          </a:p>
        </p:txBody>
      </p:sp>
    </p:spTree>
    <p:extLst>
      <p:ext uri="{BB962C8B-B14F-4D97-AF65-F5344CB8AC3E}">
        <p14:creationId xmlns:p14="http://schemas.microsoft.com/office/powerpoint/2010/main" val="3950008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E3B65-1078-8B2D-5737-32C25825AE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53BF28-9562-A287-8595-332C08291D00}"/>
              </a:ext>
            </a:extLst>
          </p:cNvPr>
          <p:cNvSpPr>
            <a:spLocks noGrp="1"/>
          </p:cNvSpPr>
          <p:nvPr>
            <p:ph type="title"/>
          </p:nvPr>
        </p:nvSpPr>
        <p:spPr>
          <a:xfrm>
            <a:off x="561754" y="145404"/>
            <a:ext cx="10515600" cy="1325563"/>
          </a:xfrm>
        </p:spPr>
        <p:txBody>
          <a:bodyPr/>
          <a:lstStyle/>
          <a:p>
            <a:r>
              <a:rPr lang="fr-FR" b="1">
                <a:solidFill>
                  <a:schemeClr val="accent3"/>
                </a:solidFill>
              </a:rPr>
              <a:t>Les défis</a:t>
            </a:r>
          </a:p>
        </p:txBody>
      </p:sp>
      <p:sp>
        <p:nvSpPr>
          <p:cNvPr id="3" name="Espace réservé du contenu 2">
            <a:extLst>
              <a:ext uri="{FF2B5EF4-FFF2-40B4-BE49-F238E27FC236}">
                <a16:creationId xmlns:a16="http://schemas.microsoft.com/office/drawing/2014/main" id="{878F263A-A2C2-954A-E56E-FBD8C1BB5714}"/>
              </a:ext>
            </a:extLst>
          </p:cNvPr>
          <p:cNvSpPr>
            <a:spLocks noGrp="1"/>
          </p:cNvSpPr>
          <p:nvPr>
            <p:ph idx="1"/>
          </p:nvPr>
        </p:nvSpPr>
        <p:spPr>
          <a:xfrm>
            <a:off x="561754" y="808185"/>
            <a:ext cx="11492022" cy="18573596"/>
          </a:xfrm>
        </p:spPr>
        <p:txBody>
          <a:bodyPr vert="horz" lIns="91440" tIns="45720" rIns="91440" bIns="45720" rtlCol="0" anchor="t">
            <a:normAutofit/>
          </a:bodyPr>
          <a:lstStyle/>
          <a:p>
            <a:pPr marL="0" indent="0">
              <a:buNone/>
            </a:pPr>
            <a:endParaRPr lang="fr-FR"/>
          </a:p>
          <a:p>
            <a:pPr marL="0" indent="0">
              <a:buNone/>
            </a:pPr>
            <a:r>
              <a:rPr lang="fr-FR" dirty="0">
                <a:solidFill>
                  <a:schemeClr val="bg1">
                    <a:lumMod val="65000"/>
                  </a:schemeClr>
                </a:solidFill>
              </a:rPr>
              <a:t>Formuler les critères et les descriptifs correspondant aux attentes</a:t>
            </a:r>
          </a:p>
          <a:p>
            <a:pPr marL="0" indent="0">
              <a:buNone/>
            </a:pPr>
            <a:r>
              <a:rPr lang="fr-FR" dirty="0">
                <a:solidFill>
                  <a:schemeClr val="bg1">
                    <a:lumMod val="65000"/>
                  </a:schemeClr>
                </a:solidFill>
              </a:rPr>
              <a:t>Accompagner les élèves dans la compréhension et l’usage des critères </a:t>
            </a:r>
            <a:r>
              <a:rPr lang="fr-FR" sz="2400" dirty="0">
                <a:solidFill>
                  <a:schemeClr val="bg1">
                    <a:lumMod val="65000"/>
                  </a:schemeClr>
                </a:solidFill>
              </a:rPr>
              <a:t>(</a:t>
            </a:r>
            <a:r>
              <a:rPr lang="fr-FR" sz="2000" dirty="0" err="1">
                <a:solidFill>
                  <a:schemeClr val="bg1">
                    <a:lumMod val="65000"/>
                  </a:schemeClr>
                </a:solidFill>
              </a:rPr>
              <a:t>Tobola</a:t>
            </a:r>
            <a:r>
              <a:rPr lang="fr-FR" sz="2000" dirty="0">
                <a:solidFill>
                  <a:schemeClr val="bg1">
                    <a:lumMod val="65000"/>
                  </a:schemeClr>
                </a:solidFill>
              </a:rPr>
              <a:t> </a:t>
            </a:r>
            <a:r>
              <a:rPr lang="fr-FR" sz="2000" dirty="0" err="1">
                <a:solidFill>
                  <a:schemeClr val="bg1">
                    <a:lumMod val="65000"/>
                  </a:schemeClr>
                </a:solidFill>
              </a:rPr>
              <a:t>Couchepin</a:t>
            </a:r>
            <a:r>
              <a:rPr lang="fr-FR" sz="2000" dirty="0">
                <a:solidFill>
                  <a:schemeClr val="bg1">
                    <a:lumMod val="65000"/>
                  </a:schemeClr>
                </a:solidFill>
              </a:rPr>
              <a:t>, 2017</a:t>
            </a:r>
            <a:r>
              <a:rPr lang="fr-FR" sz="2400" dirty="0">
                <a:solidFill>
                  <a:schemeClr val="bg1">
                    <a:lumMod val="65000"/>
                  </a:schemeClr>
                </a:solidFill>
              </a:rPr>
              <a:t>)</a:t>
            </a:r>
          </a:p>
          <a:p>
            <a:pPr marL="0" indent="0">
              <a:buNone/>
            </a:pPr>
            <a:r>
              <a:rPr lang="fr-FR" dirty="0"/>
              <a:t>Utiliser différentes traces </a:t>
            </a:r>
          </a:p>
          <a:p>
            <a:pPr marL="812800" indent="-457200">
              <a:buFontTx/>
              <a:buChar char="-"/>
            </a:pPr>
            <a:r>
              <a:rPr lang="fr-FR" dirty="0"/>
              <a:t>Evaluer pour certifier avec les démarches sommative, descriptive, herméneutique </a:t>
            </a:r>
            <a:r>
              <a:rPr lang="fr-FR" sz="2400" dirty="0"/>
              <a:t>(De </a:t>
            </a:r>
            <a:r>
              <a:rPr lang="fr-FR" sz="2400" dirty="0" err="1"/>
              <a:t>Ketele</a:t>
            </a:r>
            <a:r>
              <a:rPr lang="fr-FR" sz="2400" dirty="0"/>
              <a:t>, 2010)</a:t>
            </a:r>
          </a:p>
          <a:p>
            <a:pPr marL="812800" indent="-457200">
              <a:buFontTx/>
              <a:buChar char="-"/>
            </a:pPr>
            <a:r>
              <a:rPr lang="fr-FR" dirty="0"/>
              <a:t>Evaluation dynamique </a:t>
            </a:r>
          </a:p>
          <a:p>
            <a:pPr marL="1524000" indent="-177800">
              <a:lnSpc>
                <a:spcPct val="100000"/>
              </a:lnSpc>
              <a:spcBef>
                <a:spcPts val="0"/>
              </a:spcBef>
              <a:buFont typeface="Courier New" panose="02070309020205020404" pitchFamily="49" charset="0"/>
              <a:buChar char="o"/>
              <a:tabLst>
                <a:tab pos="1612900" algn="l"/>
              </a:tabLst>
            </a:pPr>
            <a:r>
              <a:rPr lang="fr-FR" dirty="0"/>
              <a:t>    dictée à l’adulte </a:t>
            </a:r>
          </a:p>
          <a:p>
            <a:pPr marL="1346200" indent="0">
              <a:lnSpc>
                <a:spcPct val="100000"/>
              </a:lnSpc>
              <a:spcBef>
                <a:spcPts val="0"/>
              </a:spcBef>
              <a:buNone/>
              <a:tabLst>
                <a:tab pos="1612900" algn="l"/>
              </a:tabLst>
            </a:pPr>
            <a:r>
              <a:rPr lang="fr-FR" sz="2400" i="1" dirty="0"/>
              <a:t>« quelle est ma part ? Ai-je aiguillé ? Ai-je fait la même chose pour tous ? » </a:t>
            </a:r>
          </a:p>
          <a:p>
            <a:pPr marL="1524000" indent="-177800">
              <a:lnSpc>
                <a:spcPct val="100000"/>
              </a:lnSpc>
              <a:spcBef>
                <a:spcPts val="0"/>
              </a:spcBef>
              <a:buFont typeface="Courier New" panose="02070309020205020404" pitchFamily="49" charset="0"/>
              <a:buChar char="o"/>
              <a:tabLst>
                <a:tab pos="1612900" algn="l"/>
              </a:tabLst>
            </a:pPr>
            <a:r>
              <a:rPr lang="fr-FR" dirty="0"/>
              <a:t>    groupe – individu</a:t>
            </a:r>
          </a:p>
          <a:p>
            <a:pPr marL="1346200" indent="0">
              <a:lnSpc>
                <a:spcPct val="100000"/>
              </a:lnSpc>
              <a:spcBef>
                <a:spcPts val="0"/>
              </a:spcBef>
              <a:buNone/>
              <a:tabLst>
                <a:tab pos="1612900" algn="l"/>
              </a:tabLst>
            </a:pPr>
            <a:r>
              <a:rPr lang="fr-FR" sz="2400" i="1" dirty="0"/>
              <a:t>« beaucoup d’activités en groupe, donc difficile de voir qui se repose sur qui. On perd complètement certains élèves »</a:t>
            </a:r>
          </a:p>
          <a:p>
            <a:pPr marL="0" indent="0">
              <a:buNone/>
            </a:pPr>
            <a:endParaRPr lang="fr-FR" sz="2400"/>
          </a:p>
        </p:txBody>
      </p:sp>
    </p:spTree>
    <p:extLst>
      <p:ext uri="{BB962C8B-B14F-4D97-AF65-F5344CB8AC3E}">
        <p14:creationId xmlns:p14="http://schemas.microsoft.com/office/powerpoint/2010/main" val="3085250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6CFBCB-26D3-243F-2851-47077DDD64CD}"/>
              </a:ext>
            </a:extLst>
          </p:cNvPr>
          <p:cNvSpPr>
            <a:spLocks noGrp="1"/>
          </p:cNvSpPr>
          <p:nvPr>
            <p:ph type="title"/>
          </p:nvPr>
        </p:nvSpPr>
        <p:spPr>
          <a:xfrm>
            <a:off x="463884" y="84388"/>
            <a:ext cx="10515600" cy="1325563"/>
          </a:xfrm>
        </p:spPr>
        <p:txBody>
          <a:bodyPr/>
          <a:lstStyle/>
          <a:p>
            <a:r>
              <a:rPr lang="fr-CH" b="1">
                <a:solidFill>
                  <a:schemeClr val="accent6">
                    <a:lumMod val="75000"/>
                  </a:schemeClr>
                </a:solidFill>
              </a:rPr>
              <a:t>Pour conclure</a:t>
            </a:r>
          </a:p>
        </p:txBody>
      </p:sp>
      <p:sp>
        <p:nvSpPr>
          <p:cNvPr id="3" name="Espace réservé du contenu 2">
            <a:extLst>
              <a:ext uri="{FF2B5EF4-FFF2-40B4-BE49-F238E27FC236}">
                <a16:creationId xmlns:a16="http://schemas.microsoft.com/office/drawing/2014/main" id="{49A2D492-25E2-24C9-D681-1B249DF93B2F}"/>
              </a:ext>
            </a:extLst>
          </p:cNvPr>
          <p:cNvSpPr>
            <a:spLocks noGrp="1"/>
          </p:cNvSpPr>
          <p:nvPr>
            <p:ph idx="1"/>
          </p:nvPr>
        </p:nvSpPr>
        <p:spPr>
          <a:xfrm>
            <a:off x="468166" y="1406557"/>
            <a:ext cx="11258259" cy="4912811"/>
          </a:xfrm>
        </p:spPr>
        <p:txBody>
          <a:bodyPr vert="horz" lIns="91440" tIns="45720" rIns="91440" bIns="45720" rtlCol="0" anchor="t">
            <a:noAutofit/>
          </a:bodyPr>
          <a:lstStyle/>
          <a:p>
            <a:pPr>
              <a:lnSpc>
                <a:spcPct val="110000"/>
              </a:lnSpc>
            </a:pPr>
            <a:r>
              <a:rPr lang="fr-CH" dirty="0"/>
              <a:t>Double confrontation des regards (enseignants-chercheurs / évaluation-didactique) en vue de soutenir l'évaluation au service des apprentissages des élèves.</a:t>
            </a:r>
            <a:endParaRPr lang="en-US" dirty="0"/>
          </a:p>
          <a:p>
            <a:pPr>
              <a:lnSpc>
                <a:spcPct val="110000"/>
              </a:lnSpc>
            </a:pPr>
            <a:r>
              <a:rPr lang="fr-CH" dirty="0"/>
              <a:t>Nécessité de prendre le temps de croiser les cadres issus des didactiques disciplinaires et de l’évaluation (Bart, 2023).</a:t>
            </a:r>
            <a:endParaRPr lang="en-US" dirty="0"/>
          </a:p>
          <a:p>
            <a:pPr>
              <a:lnSpc>
                <a:spcPct val="110000"/>
              </a:lnSpc>
            </a:pPr>
            <a:r>
              <a:rPr lang="fr-CH" dirty="0"/>
              <a:t>Intérêt d’explorer la co-construction d’outils d’évaluation autour de genres de textes moins éprouvés.</a:t>
            </a:r>
          </a:p>
          <a:p>
            <a:pPr>
              <a:lnSpc>
                <a:spcPct val="110000"/>
              </a:lnSpc>
            </a:pPr>
            <a:r>
              <a:rPr lang="fr-CH" dirty="0"/>
              <a:t>Planification à rebours qui agit comme une interface entre chercheurs et praticiens.</a:t>
            </a:r>
          </a:p>
          <a:p>
            <a:pPr marL="0" indent="0">
              <a:buNone/>
            </a:pPr>
            <a:endParaRPr lang="fr-CH"/>
          </a:p>
        </p:txBody>
      </p:sp>
    </p:spTree>
    <p:extLst>
      <p:ext uri="{BB962C8B-B14F-4D97-AF65-F5344CB8AC3E}">
        <p14:creationId xmlns:p14="http://schemas.microsoft.com/office/powerpoint/2010/main" val="3390772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C58E0-4D10-B76B-5875-6881945E47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F11390-9026-01A8-8DE0-18C5D59F8183}"/>
              </a:ext>
            </a:extLst>
          </p:cNvPr>
          <p:cNvSpPr>
            <a:spLocks noGrp="1"/>
          </p:cNvSpPr>
          <p:nvPr>
            <p:ph type="title"/>
          </p:nvPr>
        </p:nvSpPr>
        <p:spPr>
          <a:xfrm>
            <a:off x="463884" y="84388"/>
            <a:ext cx="10515600" cy="1325563"/>
          </a:xfrm>
        </p:spPr>
        <p:txBody>
          <a:bodyPr/>
          <a:lstStyle/>
          <a:p>
            <a:r>
              <a:rPr lang="fr-CH" b="1">
                <a:solidFill>
                  <a:schemeClr val="accent6">
                    <a:lumMod val="75000"/>
                  </a:schemeClr>
                </a:solidFill>
              </a:rPr>
              <a:t>Pour conclure</a:t>
            </a:r>
          </a:p>
        </p:txBody>
      </p:sp>
      <p:sp>
        <p:nvSpPr>
          <p:cNvPr id="3" name="Espace réservé du contenu 2">
            <a:extLst>
              <a:ext uri="{FF2B5EF4-FFF2-40B4-BE49-F238E27FC236}">
                <a16:creationId xmlns:a16="http://schemas.microsoft.com/office/drawing/2014/main" id="{EF397D97-6285-871E-06C1-EF3EC2D61834}"/>
              </a:ext>
            </a:extLst>
          </p:cNvPr>
          <p:cNvSpPr>
            <a:spLocks noGrp="1"/>
          </p:cNvSpPr>
          <p:nvPr>
            <p:ph idx="1"/>
          </p:nvPr>
        </p:nvSpPr>
        <p:spPr>
          <a:xfrm>
            <a:off x="468166" y="1165925"/>
            <a:ext cx="11258259" cy="4912811"/>
          </a:xfrm>
        </p:spPr>
        <p:txBody>
          <a:bodyPr vert="horz" lIns="91440" tIns="45720" rIns="91440" bIns="45720" rtlCol="0" anchor="t">
            <a:noAutofit/>
          </a:bodyPr>
          <a:lstStyle/>
          <a:p>
            <a:pPr>
              <a:lnSpc>
                <a:spcPct val="110000"/>
              </a:lnSpc>
            </a:pPr>
            <a:r>
              <a:rPr lang="fr-CH" dirty="0"/>
              <a:t>Double confrontation des regards (enseignants-chercheurs / évaluation-didactique) en vue de soutenir l'évaluation au service des apprentissages des élèves.</a:t>
            </a:r>
            <a:endParaRPr lang="en-US" dirty="0"/>
          </a:p>
          <a:p>
            <a:pPr>
              <a:lnSpc>
                <a:spcPct val="110000"/>
              </a:lnSpc>
            </a:pPr>
            <a:r>
              <a:rPr lang="fr-CH" dirty="0"/>
              <a:t>Nécessité de prendre le temps de croiser les cadres issus des didactiques disciplinaires et de l’évaluation (Bart, 2023).</a:t>
            </a:r>
            <a:endParaRPr lang="en-US" dirty="0"/>
          </a:p>
          <a:p>
            <a:pPr>
              <a:lnSpc>
                <a:spcPct val="110000"/>
              </a:lnSpc>
            </a:pPr>
            <a:r>
              <a:rPr lang="fr-CH" dirty="0"/>
              <a:t>Intérêt d’explorer la co-construction d’outils d’évaluation autour de genres de textes moins éprouvés.</a:t>
            </a:r>
          </a:p>
          <a:p>
            <a:pPr>
              <a:lnSpc>
                <a:spcPct val="110000"/>
              </a:lnSpc>
            </a:pPr>
            <a:r>
              <a:rPr lang="fr-CH" dirty="0"/>
              <a:t>Planification à rebours qui agit comme une interface entre chercheurs et praticiens.</a:t>
            </a:r>
          </a:p>
          <a:p>
            <a:pPr marL="0" indent="0">
              <a:buNone/>
            </a:pPr>
            <a:endParaRPr lang="fr-CH"/>
          </a:p>
        </p:txBody>
      </p:sp>
      <p:sp>
        <p:nvSpPr>
          <p:cNvPr id="5" name="Arrow: Pentagon 4">
            <a:extLst>
              <a:ext uri="{FF2B5EF4-FFF2-40B4-BE49-F238E27FC236}">
                <a16:creationId xmlns:a16="http://schemas.microsoft.com/office/drawing/2014/main" id="{A7826B12-4538-1C49-7801-339701C791B6}"/>
              </a:ext>
            </a:extLst>
          </p:cNvPr>
          <p:cNvSpPr/>
          <p:nvPr/>
        </p:nvSpPr>
        <p:spPr>
          <a:xfrm>
            <a:off x="467894" y="1163054"/>
            <a:ext cx="11376525" cy="4919578"/>
          </a:xfrm>
          <a:prstGeom prst="homePlat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B4E1A72-5C14-884C-287D-956720D3FFF6}"/>
              </a:ext>
            </a:extLst>
          </p:cNvPr>
          <p:cNvSpPr txBox="1"/>
          <p:nvPr/>
        </p:nvSpPr>
        <p:spPr>
          <a:xfrm>
            <a:off x="601579" y="1604211"/>
            <a:ext cx="942473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Construction de </a:t>
            </a:r>
            <a:r>
              <a:rPr lang="en-US" sz="2800" b="1" dirty="0"/>
              <a:t>significations </a:t>
            </a:r>
            <a:r>
              <a:rPr lang="en-US" sz="2800" b="1" dirty="0" err="1"/>
              <a:t>partagées</a:t>
            </a:r>
            <a:r>
              <a:rPr lang="en-US" sz="2800" dirty="0"/>
              <a:t> entre les </a:t>
            </a:r>
            <a:r>
              <a:rPr lang="en-US" sz="2800" dirty="0" err="1"/>
              <a:t>acteurs</a:t>
            </a:r>
            <a:r>
              <a:rPr lang="en-US" sz="2800" dirty="0"/>
              <a:t>. </a:t>
            </a:r>
            <a:endParaRPr lang="en-US" sz="2800">
              <a:solidFill>
                <a:srgbClr val="444444"/>
              </a:solidFill>
            </a:endParaRPr>
          </a:p>
          <a:p>
            <a:endParaRPr lang="en-US" sz="2800" dirty="0"/>
          </a:p>
          <a:p>
            <a:r>
              <a:rPr lang="en-US" sz="2800" dirty="0" err="1"/>
              <a:t>Utilité</a:t>
            </a:r>
            <a:r>
              <a:rPr lang="en-US" sz="2800" dirty="0"/>
              <a:t>, </a:t>
            </a:r>
            <a:r>
              <a:rPr lang="en-US" sz="2800" dirty="0" err="1"/>
              <a:t>l’utilisabilité</a:t>
            </a:r>
            <a:r>
              <a:rPr lang="en-US" sz="2800" dirty="0"/>
              <a:t> et </a:t>
            </a:r>
            <a:r>
              <a:rPr lang="en-US" sz="2800" dirty="0" err="1"/>
              <a:t>l’acceptabilité</a:t>
            </a:r>
            <a:r>
              <a:rPr lang="en-US" sz="2800" dirty="0"/>
              <a:t> </a:t>
            </a:r>
            <a:r>
              <a:rPr lang="en-US" sz="2000" dirty="0"/>
              <a:t>(Tricot et al., 2003)</a:t>
            </a:r>
            <a:r>
              <a:rPr lang="en-US" sz="2800" dirty="0"/>
              <a:t> des </a:t>
            </a:r>
            <a:r>
              <a:rPr lang="en-US" sz="2800" dirty="0" err="1"/>
              <a:t>outils</a:t>
            </a:r>
            <a:r>
              <a:rPr lang="en-US" sz="2800" dirty="0"/>
              <a:t> </a:t>
            </a:r>
            <a:r>
              <a:rPr lang="en-US" sz="2000" dirty="0"/>
              <a:t>(Moro, </a:t>
            </a:r>
            <a:r>
              <a:rPr lang="en-US" sz="2000" dirty="0" err="1"/>
              <a:t>Schneuwly</a:t>
            </a:r>
            <a:r>
              <a:rPr lang="en-US" sz="2000" dirty="0"/>
              <a:t> et Brossard, 1997</a:t>
            </a:r>
            <a:r>
              <a:rPr lang="en-US" sz="2400" dirty="0"/>
              <a:t>)</a:t>
            </a:r>
            <a:r>
              <a:rPr lang="en-US" sz="2800" dirty="0"/>
              <a:t>  : </a:t>
            </a:r>
            <a:endParaRPr lang="en-US" sz="2800">
              <a:solidFill>
                <a:srgbClr val="444444"/>
              </a:solidFill>
            </a:endParaRPr>
          </a:p>
          <a:p>
            <a:pPr marL="171450" indent="-171450">
              <a:buFont typeface="Calibri,Sans-Serif"/>
              <a:buChar char="-"/>
            </a:pPr>
            <a:r>
              <a:rPr lang="en-US" sz="2800" b="1" dirty="0"/>
              <a:t>Dans quelle </a:t>
            </a:r>
            <a:r>
              <a:rPr lang="en-US" sz="2800" b="1" dirty="0" err="1"/>
              <a:t>mesure</a:t>
            </a:r>
            <a:r>
              <a:rPr lang="en-US" sz="2800" b="1" dirty="0"/>
              <a:t> les instruments </a:t>
            </a:r>
            <a:r>
              <a:rPr lang="en-US" sz="2000" dirty="0"/>
              <a:t>(</a:t>
            </a:r>
            <a:r>
              <a:rPr lang="en-US" sz="2000" dirty="0" err="1"/>
              <a:t>Rabardel</a:t>
            </a:r>
            <a:r>
              <a:rPr lang="en-US" sz="2000" dirty="0"/>
              <a:t>, 1995 ; Muri lo et al., 2013)</a:t>
            </a:r>
            <a:r>
              <a:rPr lang="en-US" sz="2800" dirty="0"/>
              <a:t> </a:t>
            </a:r>
            <a:r>
              <a:rPr lang="en-US" sz="2800" b="1" dirty="0"/>
              <a:t>des </a:t>
            </a:r>
            <a:r>
              <a:rPr lang="en-US" sz="2800" b="1" dirty="0" err="1"/>
              <a:t>enseignant·es</a:t>
            </a:r>
            <a:r>
              <a:rPr lang="en-US" sz="2800" b="1" dirty="0"/>
              <a:t> et des </a:t>
            </a:r>
            <a:r>
              <a:rPr lang="en-US" sz="2800" b="1" dirty="0" err="1"/>
              <a:t>formateur·rices</a:t>
            </a:r>
            <a:r>
              <a:rPr lang="en-US" sz="2800" b="1" dirty="0"/>
              <a:t> </a:t>
            </a:r>
            <a:r>
              <a:rPr lang="en-US" sz="2800" b="1" dirty="0" err="1"/>
              <a:t>façonnent</a:t>
            </a:r>
            <a:r>
              <a:rPr lang="en-US" sz="2800" b="1" dirty="0"/>
              <a:t> </a:t>
            </a:r>
            <a:r>
              <a:rPr lang="en-US" sz="2800" b="1" dirty="0" err="1"/>
              <a:t>leurs</a:t>
            </a:r>
            <a:r>
              <a:rPr lang="en-US" sz="2800" b="1" dirty="0"/>
              <a:t> </a:t>
            </a:r>
            <a:r>
              <a:rPr lang="en-US" sz="2800" b="1" dirty="0" err="1"/>
              <a:t>activités</a:t>
            </a:r>
            <a:r>
              <a:rPr lang="en-US" sz="2800" b="1" dirty="0"/>
              <a:t> </a:t>
            </a:r>
            <a:r>
              <a:rPr lang="en-US" sz="2000" b="1" dirty="0"/>
              <a:t>(</a:t>
            </a:r>
            <a:r>
              <a:rPr lang="en-US" sz="2000" b="1" dirty="0" err="1"/>
              <a:t>Vygotski</a:t>
            </a:r>
            <a:r>
              <a:rPr lang="en-US" sz="2000" b="1" dirty="0"/>
              <a:t>, 1994/1925) </a:t>
            </a:r>
            <a:r>
              <a:rPr lang="en-US" sz="2800" b="1" dirty="0"/>
              <a:t>et, </a:t>
            </a:r>
            <a:r>
              <a:rPr lang="en-US" sz="2800" b="1" dirty="0" err="1"/>
              <a:t>en</a:t>
            </a:r>
            <a:r>
              <a:rPr lang="en-US" sz="2800" b="1" dirty="0"/>
              <a:t> retour, </a:t>
            </a:r>
            <a:r>
              <a:rPr lang="en-US" sz="2800" b="1" dirty="0" err="1"/>
              <a:t>transforment</a:t>
            </a:r>
            <a:r>
              <a:rPr lang="en-US" sz="2800" b="1" dirty="0"/>
              <a:t> </a:t>
            </a:r>
            <a:r>
              <a:rPr lang="en-US" sz="2800" b="1" dirty="0" err="1"/>
              <a:t>ces</a:t>
            </a:r>
            <a:r>
              <a:rPr lang="en-US" sz="2800" b="1" dirty="0"/>
              <a:t> </a:t>
            </a:r>
            <a:r>
              <a:rPr lang="en-US" sz="2800" b="1" dirty="0" err="1"/>
              <a:t>dernières</a:t>
            </a:r>
            <a:r>
              <a:rPr lang="en-US" sz="2800" b="1" dirty="0"/>
              <a:t> </a:t>
            </a:r>
            <a:r>
              <a:rPr lang="en-US" sz="2000" dirty="0"/>
              <a:t>(</a:t>
            </a:r>
            <a:r>
              <a:rPr lang="en-US" sz="2000" dirty="0" err="1"/>
              <a:t>Wirthner</a:t>
            </a:r>
            <a:r>
              <a:rPr lang="en-US" sz="2000" dirty="0"/>
              <a:t> et </a:t>
            </a:r>
            <a:r>
              <a:rPr lang="en-US" sz="2000" dirty="0" err="1"/>
              <a:t>Schneuwly</a:t>
            </a:r>
            <a:r>
              <a:rPr lang="en-US" sz="2000" dirty="0"/>
              <a:t>, 2004 ; Sanchez et al., 2014)</a:t>
            </a:r>
            <a:r>
              <a:rPr lang="en-US" sz="2800" b="1" dirty="0"/>
              <a:t> ?</a:t>
            </a:r>
          </a:p>
        </p:txBody>
      </p:sp>
    </p:spTree>
    <p:extLst>
      <p:ext uri="{BB962C8B-B14F-4D97-AF65-F5344CB8AC3E}">
        <p14:creationId xmlns:p14="http://schemas.microsoft.com/office/powerpoint/2010/main" val="4186719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81DC4-AEC5-4188-9718-F7A0131BE7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86F900-5B97-C57B-B8C8-964328276D9D}"/>
              </a:ext>
            </a:extLst>
          </p:cNvPr>
          <p:cNvSpPr>
            <a:spLocks noGrp="1"/>
          </p:cNvSpPr>
          <p:nvPr>
            <p:ph type="title"/>
          </p:nvPr>
        </p:nvSpPr>
        <p:spPr>
          <a:xfrm>
            <a:off x="169779" y="-236454"/>
            <a:ext cx="10515600" cy="1325563"/>
          </a:xfrm>
        </p:spPr>
        <p:txBody>
          <a:bodyPr/>
          <a:lstStyle/>
          <a:p>
            <a:r>
              <a:rPr lang="fr-CH" b="1">
                <a:solidFill>
                  <a:schemeClr val="accent6">
                    <a:lumMod val="75000"/>
                  </a:schemeClr>
                </a:solidFill>
              </a:rPr>
              <a:t>Bibliographie</a:t>
            </a:r>
          </a:p>
        </p:txBody>
      </p:sp>
      <p:sp>
        <p:nvSpPr>
          <p:cNvPr id="3" name="Espace réservé du contenu 2">
            <a:extLst>
              <a:ext uri="{FF2B5EF4-FFF2-40B4-BE49-F238E27FC236}">
                <a16:creationId xmlns:a16="http://schemas.microsoft.com/office/drawing/2014/main" id="{FACB8A2C-A234-B30A-2930-177A878B55C7}"/>
              </a:ext>
            </a:extLst>
          </p:cNvPr>
          <p:cNvSpPr>
            <a:spLocks noGrp="1"/>
          </p:cNvSpPr>
          <p:nvPr>
            <p:ph idx="1"/>
          </p:nvPr>
        </p:nvSpPr>
        <p:spPr>
          <a:xfrm>
            <a:off x="169780" y="723082"/>
            <a:ext cx="12026230" cy="6228497"/>
          </a:xfrm>
        </p:spPr>
        <p:txBody>
          <a:bodyPr vert="horz" lIns="91440" tIns="45720" rIns="91440" bIns="45720" rtlCol="0" anchor="t">
            <a:noAutofit/>
          </a:bodyPr>
          <a:lstStyle/>
          <a:p>
            <a:pPr marL="0" indent="0">
              <a:lnSpc>
                <a:spcPct val="120000"/>
              </a:lnSpc>
              <a:spcBef>
                <a:spcPts val="0"/>
              </a:spcBef>
              <a:buNone/>
            </a:pPr>
            <a:r>
              <a:rPr lang="fr-CH" sz="1400" dirty="0">
                <a:solidFill>
                  <a:srgbClr val="000000"/>
                </a:solidFill>
                <a:latin typeface="Times New Roman"/>
                <a:ea typeface="Times New Roman" panose="02020603050405020304" pitchFamily="18" charset="0"/>
                <a:cs typeface="Times New Roman"/>
              </a:rPr>
              <a:t>Allal, L., &amp; Mottier Lopez L. (2005). </a:t>
            </a:r>
            <a:r>
              <a:rPr lang="en-US" sz="1400" dirty="0">
                <a:solidFill>
                  <a:srgbClr val="000000"/>
                </a:solidFill>
                <a:latin typeface="Times New Roman"/>
                <a:ea typeface="Times New Roman" panose="02020603050405020304" pitchFamily="18" charset="0"/>
                <a:cs typeface="Times New Roman"/>
              </a:rPr>
              <a:t>Formative assessment of learning : A review of publications in French. In J. Looney (Ed.), </a:t>
            </a:r>
            <a:r>
              <a:rPr lang="en-US" sz="1400" i="1" dirty="0">
                <a:solidFill>
                  <a:srgbClr val="000000"/>
                </a:solidFill>
                <a:latin typeface="Times New Roman"/>
                <a:ea typeface="Times New Roman" panose="02020603050405020304" pitchFamily="18" charset="0"/>
                <a:cs typeface="Times New Roman"/>
              </a:rPr>
              <a:t>Formative assessment : improving learning in secondary classrooms</a:t>
            </a:r>
            <a:r>
              <a:rPr lang="en-US" sz="1400" dirty="0">
                <a:solidFill>
                  <a:srgbClr val="000000"/>
                </a:solidFill>
                <a:latin typeface="Times New Roman"/>
                <a:ea typeface="Times New Roman" panose="02020603050405020304" pitchFamily="18" charset="0"/>
                <a:cs typeface="Times New Roman"/>
              </a:rPr>
              <a:t> (pp. 241-264). OCDE.</a:t>
            </a:r>
            <a:endParaRPr lang="en-US" sz="1400"/>
          </a:p>
          <a:p>
            <a:pPr marL="0" indent="0">
              <a:lnSpc>
                <a:spcPct val="120000"/>
              </a:lnSpc>
              <a:spcBef>
                <a:spcPts val="0"/>
              </a:spcBef>
              <a:buNone/>
            </a:pPr>
            <a:r>
              <a:rPr lang="fr-CH" sz="1400" dirty="0">
                <a:effectLst/>
                <a:latin typeface="Times New Roman"/>
                <a:ea typeface="Calibri"/>
                <a:cs typeface="Times New Roman"/>
              </a:rPr>
              <a:t>Bart, D. (2023). </a:t>
            </a:r>
            <a:r>
              <a:rPr lang="fr-CH" sz="1400" i="1" dirty="0">
                <a:effectLst/>
                <a:latin typeface="Times New Roman"/>
                <a:ea typeface="Calibri"/>
                <a:cs typeface="Times New Roman"/>
              </a:rPr>
              <a:t>Évaluation et didactique. Un dialogue critique</a:t>
            </a:r>
            <a:r>
              <a:rPr lang="fr-CH" sz="1400" dirty="0">
                <a:effectLst/>
                <a:latin typeface="Times New Roman"/>
                <a:ea typeface="Calibri"/>
                <a:cs typeface="Times New Roman"/>
              </a:rPr>
              <a:t>. Peter Lang </a:t>
            </a:r>
            <a:r>
              <a:rPr lang="fr-CH" sz="1400" err="1">
                <a:effectLst/>
                <a:latin typeface="Times New Roman"/>
                <a:ea typeface="Calibri"/>
                <a:cs typeface="Times New Roman"/>
              </a:rPr>
              <a:t>Verlag</a:t>
            </a:r>
            <a:r>
              <a:rPr lang="fr-CH" sz="1400" dirty="0">
                <a:effectLst/>
                <a:latin typeface="Times New Roman"/>
                <a:cs typeface="Times New Roman"/>
              </a:rPr>
              <a:t> </a:t>
            </a:r>
          </a:p>
          <a:p>
            <a:pPr marL="0" indent="0" algn="just">
              <a:lnSpc>
                <a:spcPct val="120000"/>
              </a:lnSpc>
              <a:spcBef>
                <a:spcPts val="0"/>
              </a:spcBef>
              <a:spcAft>
                <a:spcPts val="600"/>
              </a:spcAft>
              <a:buNone/>
            </a:pPr>
            <a:r>
              <a:rPr lang="fr-CH" sz="1400" kern="100" err="1">
                <a:effectLst/>
                <a:latin typeface="Times New Roman"/>
                <a:ea typeface="Times New Roman" panose="02020603050405020304" pitchFamily="18" charset="0"/>
                <a:cs typeface="Times New Roman"/>
              </a:rPr>
              <a:t>Bronckart</a:t>
            </a:r>
            <a:r>
              <a:rPr lang="fr-CH" sz="1400" kern="100" dirty="0">
                <a:effectLst/>
                <a:latin typeface="Times New Roman"/>
                <a:ea typeface="Times New Roman" panose="02020603050405020304" pitchFamily="18" charset="0"/>
                <a:cs typeface="Times New Roman"/>
              </a:rPr>
              <a:t>, J.-P. (1997). </a:t>
            </a:r>
            <a:r>
              <a:rPr lang="fr-CH" sz="1400" i="1" kern="100" dirty="0">
                <a:effectLst/>
                <a:latin typeface="Times New Roman"/>
                <a:ea typeface="Times New Roman" panose="02020603050405020304" pitchFamily="18" charset="0"/>
                <a:cs typeface="Times New Roman"/>
              </a:rPr>
              <a:t>Activité langagière, textes et discours. Pour un interactionnisme socio-discursif</a:t>
            </a:r>
            <a:r>
              <a:rPr lang="fr-CH" sz="1400" kern="100" dirty="0">
                <a:effectLst/>
                <a:latin typeface="Times New Roman"/>
                <a:ea typeface="Times New Roman" panose="02020603050405020304" pitchFamily="18" charset="0"/>
                <a:cs typeface="Times New Roman"/>
              </a:rPr>
              <a:t>. Delachaux et </a:t>
            </a:r>
            <a:r>
              <a:rPr lang="fr-CH" sz="1400" kern="100" err="1">
                <a:effectLst/>
                <a:latin typeface="Times New Roman"/>
                <a:ea typeface="Times New Roman" panose="02020603050405020304" pitchFamily="18" charset="0"/>
                <a:cs typeface="Times New Roman"/>
              </a:rPr>
              <a:t>Niestlé</a:t>
            </a:r>
            <a:endParaRPr lang="fr-CH" sz="1400" kern="100">
              <a:effectLst/>
              <a:latin typeface="Times New Roman"/>
              <a:ea typeface="Calibri" panose="020F0502020204030204" pitchFamily="34" charset="0"/>
              <a:cs typeface="Times New Roman"/>
            </a:endParaRPr>
          </a:p>
          <a:p>
            <a:pPr marL="0" indent="0">
              <a:lnSpc>
                <a:spcPct val="120000"/>
              </a:lnSpc>
              <a:spcBef>
                <a:spcPts val="0"/>
              </a:spcBef>
              <a:buNone/>
            </a:pPr>
            <a:r>
              <a:rPr lang="fr-CH" sz="1400" err="1">
                <a:latin typeface="Times New Roman"/>
                <a:ea typeface="Times New Roman" panose="02020603050405020304" pitchFamily="18" charset="0"/>
                <a:cs typeface="Times New Roman"/>
              </a:rPr>
              <a:t>Bulea</a:t>
            </a:r>
            <a:r>
              <a:rPr lang="fr-CH" sz="1400" dirty="0">
                <a:latin typeface="Times New Roman"/>
                <a:ea typeface="Times New Roman" panose="02020603050405020304" pitchFamily="18" charset="0"/>
                <a:cs typeface="Times New Roman"/>
              </a:rPr>
              <a:t> </a:t>
            </a:r>
            <a:r>
              <a:rPr lang="fr-CH" sz="1400" err="1">
                <a:latin typeface="Times New Roman"/>
                <a:ea typeface="Times New Roman" panose="02020603050405020304" pitchFamily="18" charset="0"/>
                <a:cs typeface="Times New Roman"/>
              </a:rPr>
              <a:t>Bronckart</a:t>
            </a:r>
            <a:r>
              <a:rPr lang="fr-CH" sz="1400" dirty="0">
                <a:latin typeface="Times New Roman"/>
                <a:ea typeface="Times New Roman" panose="02020603050405020304" pitchFamily="18" charset="0"/>
                <a:cs typeface="Times New Roman"/>
              </a:rPr>
              <a:t>, E., &amp; Garcia-</a:t>
            </a:r>
            <a:r>
              <a:rPr lang="fr-CH" sz="1400" err="1">
                <a:latin typeface="Times New Roman"/>
                <a:ea typeface="Times New Roman" panose="02020603050405020304" pitchFamily="18" charset="0"/>
                <a:cs typeface="Times New Roman"/>
              </a:rPr>
              <a:t>Debanc</a:t>
            </a:r>
            <a:r>
              <a:rPr lang="fr-CH" sz="1400" dirty="0">
                <a:latin typeface="Times New Roman"/>
                <a:ea typeface="Times New Roman" panose="02020603050405020304" pitchFamily="18" charset="0"/>
                <a:cs typeface="Times New Roman"/>
              </a:rPr>
              <a:t> C. (</a:t>
            </a:r>
            <a:r>
              <a:rPr lang="fr-CH" sz="1400" err="1">
                <a:latin typeface="Times New Roman"/>
                <a:ea typeface="Times New Roman" panose="02020603050405020304" pitchFamily="18" charset="0"/>
                <a:cs typeface="Times New Roman"/>
              </a:rPr>
              <a:t>Dir</a:t>
            </a:r>
            <a:r>
              <a:rPr lang="fr-CH" sz="1400" dirty="0">
                <a:latin typeface="Times New Roman"/>
                <a:ea typeface="Times New Roman" panose="02020603050405020304" pitchFamily="18" charset="0"/>
                <a:cs typeface="Times New Roman"/>
              </a:rPr>
              <a:t>.) (2022). </a:t>
            </a:r>
            <a:r>
              <a:rPr lang="fr-CH" sz="1400" i="1" dirty="0">
                <a:latin typeface="Times New Roman"/>
                <a:ea typeface="Times New Roman" panose="02020603050405020304" pitchFamily="18" charset="0"/>
                <a:cs typeface="Times New Roman"/>
              </a:rPr>
              <a:t>L’étude du fonctionnement de la langue dans la discipline Français : quelles articulations ? </a:t>
            </a:r>
            <a:r>
              <a:rPr lang="fr-CH" sz="1400" dirty="0">
                <a:latin typeface="Times New Roman"/>
                <a:ea typeface="Times New Roman" panose="02020603050405020304" pitchFamily="18" charset="0"/>
                <a:cs typeface="Times New Roman"/>
              </a:rPr>
              <a:t>Collection Recherches en didactique du français. Presses universitaires de Namur</a:t>
            </a:r>
            <a:r>
              <a:rPr lang="fr-CH" sz="1400" dirty="0">
                <a:latin typeface="Times New Roman"/>
                <a:cs typeface="Times New Roman"/>
              </a:rPr>
              <a:t> </a:t>
            </a:r>
          </a:p>
          <a:p>
            <a:pPr marL="0" indent="0">
              <a:lnSpc>
                <a:spcPct val="120000"/>
              </a:lnSpc>
              <a:spcBef>
                <a:spcPts val="0"/>
              </a:spcBef>
              <a:buNone/>
            </a:pPr>
            <a:r>
              <a:rPr lang="en-US" sz="1400" dirty="0">
                <a:effectLst/>
                <a:latin typeface="Times New Roman"/>
                <a:ea typeface="Calibri"/>
                <a:cs typeface="Times New Roman"/>
              </a:rPr>
              <a:t>Carless, D. (2007), Learning-oriented assessment: conceptual bases and practical implications. </a:t>
            </a:r>
            <a:r>
              <a:rPr lang="en-US" sz="1400" i="1" dirty="0">
                <a:solidFill>
                  <a:srgbClr val="292526"/>
                </a:solidFill>
                <a:effectLst/>
                <a:latin typeface="Times New Roman"/>
                <a:ea typeface="Calibri"/>
                <a:cs typeface="Times New Roman"/>
              </a:rPr>
              <a:t>Innovations in Education and Teaching International</a:t>
            </a:r>
            <a:r>
              <a:rPr lang="en-US" sz="1400" dirty="0">
                <a:effectLst/>
                <a:latin typeface="Times New Roman"/>
                <a:ea typeface="Calibri"/>
                <a:cs typeface="Times New Roman"/>
              </a:rPr>
              <a:t>, </a:t>
            </a:r>
            <a:r>
              <a:rPr lang="en-US" sz="1400" i="1" dirty="0">
                <a:solidFill>
                  <a:srgbClr val="292526"/>
                </a:solidFill>
                <a:effectLst/>
                <a:latin typeface="Times New Roman"/>
                <a:ea typeface="Calibri"/>
                <a:cs typeface="Times New Roman"/>
              </a:rPr>
              <a:t>44</a:t>
            </a:r>
            <a:r>
              <a:rPr lang="en-US" sz="1400" dirty="0">
                <a:solidFill>
                  <a:srgbClr val="292526"/>
                </a:solidFill>
                <a:effectLst/>
                <a:latin typeface="Times New Roman"/>
                <a:ea typeface="Calibri"/>
                <a:cs typeface="Times New Roman"/>
              </a:rPr>
              <a:t>, 1, 57–66</a:t>
            </a:r>
            <a:r>
              <a:rPr lang="fr-CH" sz="1400" dirty="0">
                <a:effectLst/>
                <a:latin typeface="Times New Roman"/>
                <a:cs typeface="Times New Roman"/>
              </a:rPr>
              <a:t> </a:t>
            </a:r>
          </a:p>
          <a:p>
            <a:pPr marL="0" indent="0">
              <a:lnSpc>
                <a:spcPct val="120000"/>
              </a:lnSpc>
              <a:spcBef>
                <a:spcPts val="0"/>
              </a:spcBef>
              <a:buNone/>
            </a:pPr>
            <a:r>
              <a:rPr lang="en-US" sz="1400" dirty="0">
                <a:effectLst/>
                <a:latin typeface="Times New Roman"/>
                <a:ea typeface="Times New Roman" panose="02020603050405020304" pitchFamily="18" charset="0"/>
                <a:cs typeface="Times New Roman"/>
              </a:rPr>
              <a:t>Chartrand, S. (2008). </a:t>
            </a:r>
            <a:r>
              <a:rPr lang="fr-FR" sz="1400" i="1" dirty="0">
                <a:latin typeface="Times New Roman"/>
                <a:ea typeface="Times New Roman" panose="02020603050405020304" pitchFamily="18" charset="0"/>
                <a:cs typeface="Times New Roman"/>
              </a:rPr>
              <a:t>Progression</a:t>
            </a:r>
            <a:r>
              <a:rPr lang="fr-FR" sz="1400" i="1" dirty="0">
                <a:effectLst/>
                <a:latin typeface="Times New Roman"/>
                <a:ea typeface="Times New Roman" panose="02020603050405020304" pitchFamily="18" charset="0"/>
                <a:cs typeface="Times New Roman"/>
              </a:rPr>
              <a:t> </a:t>
            </a:r>
            <a:r>
              <a:rPr lang="fr-FR" sz="1400" i="1" dirty="0">
                <a:latin typeface="Times New Roman"/>
                <a:ea typeface="Times New Roman" panose="02020603050405020304" pitchFamily="18" charset="0"/>
                <a:cs typeface="Times New Roman"/>
              </a:rPr>
              <a:t>dans l'enseignement du français langue première au secondaire: répartition des genres textuels, des notions, des stratégies et des procédures à enseigner de la 1e à la 5e secondaire. </a:t>
            </a:r>
            <a:r>
              <a:rPr lang="fr-FR" sz="1400" dirty="0">
                <a:latin typeface="Times New Roman"/>
                <a:ea typeface="Times New Roman" panose="02020603050405020304" pitchFamily="18" charset="0"/>
                <a:cs typeface="Times New Roman"/>
              </a:rPr>
              <a:t>Les Publications du Québec français.</a:t>
            </a:r>
            <a:r>
              <a:rPr lang="fr-CH" sz="1400" dirty="0">
                <a:effectLst/>
                <a:latin typeface="Times New Roman"/>
                <a:cs typeface="Times New Roman"/>
              </a:rPr>
              <a:t> </a:t>
            </a:r>
          </a:p>
          <a:p>
            <a:pPr marL="0" indent="0">
              <a:lnSpc>
                <a:spcPct val="120000"/>
              </a:lnSpc>
              <a:spcBef>
                <a:spcPts val="0"/>
              </a:spcBef>
              <a:buNone/>
            </a:pPr>
            <a:r>
              <a:rPr lang="fr-CH" sz="1400" kern="100" dirty="0">
                <a:solidFill>
                  <a:srgbClr val="000000"/>
                </a:solidFill>
                <a:effectLst/>
                <a:latin typeface="Times New Roman"/>
                <a:ea typeface="Times New Roman" panose="02020603050405020304" pitchFamily="18" charset="0"/>
                <a:cs typeface="Times New Roman"/>
              </a:rPr>
              <a:t>De </a:t>
            </a:r>
            <a:r>
              <a:rPr lang="fr-CH" sz="1400" kern="100" err="1">
                <a:solidFill>
                  <a:srgbClr val="000000"/>
                </a:solidFill>
                <a:effectLst/>
                <a:latin typeface="Times New Roman"/>
                <a:ea typeface="Times New Roman" panose="02020603050405020304" pitchFamily="18" charset="0"/>
                <a:cs typeface="Times New Roman"/>
              </a:rPr>
              <a:t>Ketele</a:t>
            </a:r>
            <a:r>
              <a:rPr lang="fr-CH" sz="1400" kern="100" dirty="0">
                <a:solidFill>
                  <a:srgbClr val="000000"/>
                </a:solidFill>
                <a:effectLst/>
                <a:latin typeface="Times New Roman"/>
                <a:ea typeface="Times New Roman" panose="02020603050405020304" pitchFamily="18" charset="0"/>
                <a:cs typeface="Times New Roman"/>
              </a:rPr>
              <a:t>, J.-M. (</a:t>
            </a:r>
            <a:r>
              <a:rPr lang="fr-CH" sz="1400" kern="100" dirty="0">
                <a:solidFill>
                  <a:srgbClr val="000000"/>
                </a:solidFill>
                <a:latin typeface="Times New Roman"/>
                <a:ea typeface="Times New Roman" panose="02020603050405020304" pitchFamily="18" charset="0"/>
                <a:cs typeface="Times New Roman"/>
              </a:rPr>
              <a:t>2010</a:t>
            </a:r>
            <a:r>
              <a:rPr lang="fr-CH" sz="1400" kern="100" dirty="0">
                <a:solidFill>
                  <a:srgbClr val="000000"/>
                </a:solidFill>
                <a:effectLst/>
                <a:latin typeface="Times New Roman"/>
                <a:ea typeface="Times New Roman" panose="02020603050405020304" pitchFamily="18" charset="0"/>
                <a:cs typeface="Times New Roman"/>
              </a:rPr>
              <a:t>). </a:t>
            </a:r>
            <a:r>
              <a:rPr lang="fr-CH" sz="1400" kern="100" dirty="0">
                <a:solidFill>
                  <a:srgbClr val="000000"/>
                </a:solidFill>
                <a:latin typeface="Times New Roman"/>
                <a:ea typeface="Times New Roman" panose="02020603050405020304" pitchFamily="18" charset="0"/>
                <a:cs typeface="Times New Roman"/>
              </a:rPr>
              <a:t>Ne pas se tromper d'évaluation. </a:t>
            </a:r>
            <a:r>
              <a:rPr lang="fr-CH" sz="1400" i="1" kern="100" dirty="0">
                <a:solidFill>
                  <a:srgbClr val="000000"/>
                </a:solidFill>
                <a:latin typeface="Times New Roman"/>
                <a:ea typeface="Times New Roman" panose="02020603050405020304" pitchFamily="18" charset="0"/>
                <a:cs typeface="Times New Roman"/>
              </a:rPr>
              <a:t>Revue française de linguistique appliquée</a:t>
            </a:r>
            <a:r>
              <a:rPr lang="fr-CH" sz="1400" i="1" kern="100" dirty="0">
                <a:latin typeface="Times New Roman"/>
                <a:ea typeface="Calibri"/>
                <a:cs typeface="Times New Roman"/>
              </a:rPr>
              <a:t>, 15</a:t>
            </a:r>
            <a:r>
              <a:rPr lang="fr-CH" sz="1400" kern="100" dirty="0">
                <a:latin typeface="Times New Roman"/>
                <a:ea typeface="Calibri"/>
                <a:cs typeface="Times New Roman"/>
              </a:rPr>
              <a:t>, 25-37</a:t>
            </a:r>
            <a:r>
              <a:rPr lang="en-US" sz="1400" kern="0" dirty="0">
                <a:latin typeface="Times New Roman"/>
                <a:ea typeface="Calibri"/>
                <a:cs typeface="Times New Roman"/>
              </a:rPr>
              <a:t>.</a:t>
            </a:r>
            <a:endParaRPr lang="en-US" sz="1400" kern="0" dirty="0">
              <a:effectLst/>
              <a:latin typeface="Times New Roman"/>
              <a:ea typeface="Calibri"/>
              <a:cs typeface="Times New Roman"/>
            </a:endParaRPr>
          </a:p>
          <a:p>
            <a:pPr marL="0" indent="0">
              <a:lnSpc>
                <a:spcPct val="120000"/>
              </a:lnSpc>
              <a:spcBef>
                <a:spcPts val="0"/>
              </a:spcBef>
              <a:buNone/>
            </a:pPr>
            <a:r>
              <a:rPr lang="en-US" sz="1400" dirty="0">
                <a:effectLst/>
                <a:latin typeface="Times New Roman"/>
                <a:ea typeface="Calibri"/>
                <a:cs typeface="Times New Roman"/>
              </a:rPr>
              <a:t>DeLuca, C., &amp; Bellara, A. (2013). The current state of assessment education: Aligning policy, standards, and teacher education curriculum. </a:t>
            </a:r>
            <a:r>
              <a:rPr lang="fr-CH" sz="1400" i="1" dirty="0">
                <a:effectLst/>
                <a:latin typeface="Times New Roman"/>
                <a:ea typeface="Calibri"/>
                <a:cs typeface="Times New Roman"/>
              </a:rPr>
              <a:t>Journal of Teacher Education, 64</a:t>
            </a:r>
            <a:r>
              <a:rPr lang="fr-CH" sz="1400" dirty="0">
                <a:effectLst/>
                <a:latin typeface="Times New Roman"/>
                <a:ea typeface="Calibri"/>
                <a:cs typeface="Times New Roman"/>
              </a:rPr>
              <a:t>(4), 356-372</a:t>
            </a:r>
            <a:r>
              <a:rPr lang="fr-CH" sz="1400" dirty="0">
                <a:effectLst/>
                <a:latin typeface="Times New Roman"/>
                <a:cs typeface="Times New Roman"/>
              </a:rPr>
              <a:t> </a:t>
            </a:r>
            <a:endParaRPr lang="fr-CH" sz="1400" kern="100">
              <a:latin typeface="Times New Roman"/>
              <a:cs typeface="Times New Roman"/>
            </a:endParaRPr>
          </a:p>
          <a:p>
            <a:pPr marL="0" indent="0">
              <a:lnSpc>
                <a:spcPct val="120000"/>
              </a:lnSpc>
              <a:spcBef>
                <a:spcPts val="0"/>
              </a:spcBef>
              <a:buNone/>
            </a:pPr>
            <a:r>
              <a:rPr lang="de-CH" sz="1400" kern="100" err="1">
                <a:effectLst/>
                <a:latin typeface="Times New Roman"/>
                <a:ea typeface="Times New Roman" panose="02020603050405020304" pitchFamily="18" charset="0"/>
                <a:cs typeface="Times New Roman"/>
              </a:rPr>
              <a:t>Dolz</a:t>
            </a:r>
            <a:r>
              <a:rPr lang="de-CH" sz="1400" kern="100" dirty="0">
                <a:effectLst/>
                <a:latin typeface="Times New Roman"/>
                <a:ea typeface="Times New Roman" panose="02020603050405020304" pitchFamily="18" charset="0"/>
                <a:cs typeface="Times New Roman"/>
              </a:rPr>
              <a:t>, J., </a:t>
            </a:r>
            <a:r>
              <a:rPr lang="de-CH" sz="1400" kern="100" err="1">
                <a:effectLst/>
                <a:latin typeface="Times New Roman"/>
                <a:ea typeface="Times New Roman" panose="02020603050405020304" pitchFamily="18" charset="0"/>
                <a:cs typeface="Times New Roman"/>
              </a:rPr>
              <a:t>Noverraz</a:t>
            </a:r>
            <a:r>
              <a:rPr lang="de-CH" sz="1400" kern="100" dirty="0">
                <a:effectLst/>
                <a:latin typeface="Times New Roman"/>
                <a:ea typeface="Times New Roman" panose="02020603050405020304" pitchFamily="18" charset="0"/>
                <a:cs typeface="Times New Roman"/>
              </a:rPr>
              <a:t>, M., &amp; Schneuwly, B. (2001). </a:t>
            </a:r>
            <a:r>
              <a:rPr lang="fr-FR" sz="1400" i="1" kern="100" dirty="0">
                <a:effectLst/>
                <a:latin typeface="Times New Roman"/>
                <a:ea typeface="Times New Roman" panose="02020603050405020304" pitchFamily="18" charset="0"/>
                <a:cs typeface="Times New Roman"/>
              </a:rPr>
              <a:t>S’exprimer en français : séquences didactiques pour l’oral et pour l’écrit.</a:t>
            </a:r>
            <a:r>
              <a:rPr lang="fr-FR" sz="1400" kern="100" dirty="0">
                <a:effectLst/>
                <a:latin typeface="Times New Roman"/>
                <a:ea typeface="Times New Roman" panose="02020603050405020304" pitchFamily="18" charset="0"/>
                <a:cs typeface="Times New Roman"/>
              </a:rPr>
              <a:t> De Boeck. </a:t>
            </a:r>
            <a:endParaRPr lang="fr-FR" sz="1400" kern="100">
              <a:effectLst/>
              <a:latin typeface="Times New Roman"/>
              <a:ea typeface="Times New Roman" panose="02020603050405020304" pitchFamily="18" charset="0"/>
              <a:cs typeface="Times New Roman"/>
            </a:endParaRPr>
          </a:p>
          <a:p>
            <a:pPr marL="0" indent="0">
              <a:lnSpc>
                <a:spcPct val="120000"/>
              </a:lnSpc>
              <a:spcBef>
                <a:spcPts val="0"/>
              </a:spcBef>
              <a:buNone/>
            </a:pPr>
            <a:r>
              <a:rPr lang="en-US" sz="1400" kern="0" dirty="0">
                <a:solidFill>
                  <a:srgbClr val="000000"/>
                </a:solidFill>
                <a:effectLst/>
                <a:latin typeface="Times New Roman"/>
                <a:ea typeface="Calibri"/>
                <a:cs typeface="Times New Roman"/>
              </a:rPr>
              <a:t>Edwards, F. (2020). The effect of the lens of the teacher on summative assessment decision making: the role of amplifiers and filters. </a:t>
            </a:r>
            <a:r>
              <a:rPr lang="en-US" sz="1400" i="1" kern="0" dirty="0">
                <a:solidFill>
                  <a:srgbClr val="000000"/>
                </a:solidFill>
                <a:effectLst/>
                <a:latin typeface="Times New Roman"/>
                <a:ea typeface="Calibri"/>
                <a:cs typeface="Times New Roman"/>
              </a:rPr>
              <a:t>The Curriculum Journal, 31</a:t>
            </a:r>
            <a:r>
              <a:rPr lang="en-US" sz="1400" kern="0" dirty="0">
                <a:solidFill>
                  <a:srgbClr val="000000"/>
                </a:solidFill>
                <a:effectLst/>
                <a:latin typeface="Times New Roman"/>
                <a:ea typeface="Calibri"/>
                <a:cs typeface="Times New Roman"/>
              </a:rPr>
              <a:t>(3), 379–397</a:t>
            </a:r>
            <a:r>
              <a:rPr lang="fr-CH" sz="1400" dirty="0">
                <a:effectLst/>
                <a:latin typeface="Times New Roman"/>
                <a:cs typeface="Times New Roman"/>
              </a:rPr>
              <a:t> </a:t>
            </a:r>
          </a:p>
          <a:p>
            <a:pPr marL="0" indent="0" algn="just">
              <a:lnSpc>
                <a:spcPct val="120000"/>
              </a:lnSpc>
              <a:spcBef>
                <a:spcPts val="0"/>
              </a:spcBef>
              <a:spcAft>
                <a:spcPts val="600"/>
              </a:spcAft>
              <a:buNone/>
            </a:pPr>
            <a:r>
              <a:rPr lang="fr-FR" sz="1400" kern="0" dirty="0">
                <a:effectLst/>
                <a:latin typeface="Times New Roman"/>
                <a:ea typeface="Calibri"/>
                <a:cs typeface="Times New Roman"/>
              </a:rPr>
              <a:t>Fontaine, S., Kane, R. G., Duquette, O., &amp; Savoie-</a:t>
            </a:r>
            <a:r>
              <a:rPr lang="fr-FR" sz="1400" kern="0" err="1">
                <a:effectLst/>
                <a:latin typeface="Times New Roman"/>
                <a:ea typeface="Calibri"/>
                <a:cs typeface="Times New Roman"/>
              </a:rPr>
              <a:t>Zajc</a:t>
            </a:r>
            <a:r>
              <a:rPr lang="fr-FR" sz="1400" kern="0" dirty="0">
                <a:effectLst/>
                <a:latin typeface="Times New Roman"/>
                <a:ea typeface="Calibri"/>
                <a:cs typeface="Times New Roman"/>
              </a:rPr>
              <a:t>, L. (2012). </a:t>
            </a:r>
            <a:r>
              <a:rPr lang="en-US" sz="1400" kern="0" dirty="0">
                <a:effectLst/>
                <a:latin typeface="Times New Roman"/>
                <a:ea typeface="Calibri"/>
                <a:cs typeface="Times New Roman"/>
              </a:rPr>
              <a:t>New teachers’ career intentions: Factors influencing new teachers’ decision to stay or to leave the profession. </a:t>
            </a:r>
            <a:r>
              <a:rPr lang="en-US" sz="1400" i="1" kern="0" dirty="0">
                <a:effectLst/>
                <a:latin typeface="Times New Roman"/>
                <a:ea typeface="Calibri"/>
                <a:cs typeface="Times New Roman"/>
              </a:rPr>
              <a:t>Alberta Journal of Educational Research, 57</a:t>
            </a:r>
            <a:r>
              <a:rPr lang="en-US" sz="1400" kern="0" dirty="0">
                <a:effectLst/>
                <a:latin typeface="Times New Roman"/>
                <a:ea typeface="Calibri"/>
                <a:cs typeface="Times New Roman"/>
              </a:rPr>
              <a:t>(4), 353-378.</a:t>
            </a:r>
            <a:endParaRPr lang="fr-CH" sz="1400" kern="100">
              <a:effectLst/>
              <a:latin typeface="Times New Roman"/>
              <a:ea typeface="Calibri"/>
              <a:cs typeface="Times New Roman"/>
            </a:endParaRPr>
          </a:p>
          <a:p>
            <a:pPr marL="0" indent="0">
              <a:lnSpc>
                <a:spcPct val="120000"/>
              </a:lnSpc>
              <a:spcBef>
                <a:spcPts val="0"/>
              </a:spcBef>
              <a:buNone/>
            </a:pPr>
            <a:r>
              <a:rPr lang="fr-CH" sz="1400" dirty="0">
                <a:latin typeface="Times New Roman"/>
                <a:cs typeface="Times New Roman"/>
              </a:rPr>
              <a:t>Graf, N. (2011).An Effective and </a:t>
            </a:r>
            <a:r>
              <a:rPr lang="fr-CH" sz="1400" err="1">
                <a:latin typeface="Times New Roman"/>
                <a:cs typeface="Times New Roman"/>
              </a:rPr>
              <a:t>Agonizing</a:t>
            </a:r>
            <a:r>
              <a:rPr lang="fr-CH" sz="1400" dirty="0">
                <a:latin typeface="Times New Roman"/>
                <a:cs typeface="Times New Roman"/>
              </a:rPr>
              <a:t> </a:t>
            </a:r>
            <a:r>
              <a:rPr lang="fr-CH" sz="1400" err="1">
                <a:latin typeface="Times New Roman"/>
                <a:cs typeface="Times New Roman"/>
              </a:rPr>
              <a:t>Way</a:t>
            </a:r>
            <a:r>
              <a:rPr lang="fr-CH" sz="1400" dirty="0">
                <a:latin typeface="Times New Roman"/>
                <a:cs typeface="Times New Roman"/>
              </a:rPr>
              <a:t> to </a:t>
            </a:r>
            <a:r>
              <a:rPr lang="fr-CH" sz="1400" err="1">
                <a:latin typeface="Times New Roman"/>
                <a:cs typeface="Times New Roman"/>
              </a:rPr>
              <a:t>Learn</a:t>
            </a:r>
            <a:r>
              <a:rPr lang="fr-CH" sz="1400" dirty="0">
                <a:latin typeface="Times New Roman"/>
                <a:cs typeface="Times New Roman"/>
              </a:rPr>
              <a:t>: </a:t>
            </a:r>
            <a:r>
              <a:rPr lang="fr-CH" sz="1400" err="1">
                <a:latin typeface="Times New Roman"/>
                <a:cs typeface="Times New Roman"/>
              </a:rPr>
              <a:t>Backwards</a:t>
            </a:r>
            <a:r>
              <a:rPr lang="fr-CH" sz="1400" dirty="0">
                <a:latin typeface="Times New Roman"/>
                <a:cs typeface="Times New Roman"/>
              </a:rPr>
              <a:t> Design and New </a:t>
            </a:r>
            <a:r>
              <a:rPr lang="fr-CH" sz="1400" err="1">
                <a:latin typeface="Times New Roman"/>
                <a:cs typeface="Times New Roman"/>
              </a:rPr>
              <a:t>Teachers</a:t>
            </a:r>
            <a:r>
              <a:rPr lang="fr-CH" sz="1400" dirty="0">
                <a:latin typeface="Times New Roman"/>
                <a:cs typeface="Times New Roman"/>
              </a:rPr>
              <a:t>' </a:t>
            </a:r>
            <a:r>
              <a:rPr lang="fr-CH" sz="1400" err="1">
                <a:latin typeface="Times New Roman"/>
                <a:cs typeface="Times New Roman"/>
              </a:rPr>
              <a:t>Preparation</a:t>
            </a:r>
            <a:r>
              <a:rPr lang="fr-CH" sz="1400" dirty="0">
                <a:latin typeface="Times New Roman"/>
                <a:cs typeface="Times New Roman"/>
              </a:rPr>
              <a:t> for Planning Curriculum. </a:t>
            </a:r>
            <a:r>
              <a:rPr lang="fr-CH" sz="1400" i="1" dirty="0">
                <a:latin typeface="Times New Roman"/>
                <a:cs typeface="Times New Roman"/>
              </a:rPr>
              <a:t>Teacher Education </a:t>
            </a:r>
            <a:r>
              <a:rPr lang="fr-CH" sz="1400" i="1" err="1">
                <a:latin typeface="Times New Roman"/>
                <a:cs typeface="Times New Roman"/>
              </a:rPr>
              <a:t>Quarterly</a:t>
            </a:r>
            <a:r>
              <a:rPr lang="fr-CH" sz="1400" dirty="0">
                <a:latin typeface="Times New Roman"/>
                <a:cs typeface="Times New Roman"/>
              </a:rPr>
              <a:t>, 38, 151-168</a:t>
            </a:r>
          </a:p>
          <a:p>
            <a:pPr marL="0" indent="0">
              <a:lnSpc>
                <a:spcPct val="120000"/>
              </a:lnSpc>
              <a:spcBef>
                <a:spcPts val="0"/>
              </a:spcBef>
              <a:buNone/>
            </a:pPr>
            <a:r>
              <a:rPr lang="fr-FR" sz="1400" kern="0" dirty="0">
                <a:effectLst/>
                <a:latin typeface="Times New Roman"/>
                <a:ea typeface="Calibri"/>
                <a:cs typeface="Times New Roman"/>
              </a:rPr>
              <a:t>Hadji, C. (2016). Le système éducatif peut-il passer de l’évaluation normative à une évaluation constructive ? Dans B. Bocquet (</a:t>
            </a:r>
            <a:r>
              <a:rPr lang="fr-FR" sz="1400" kern="0" err="1">
                <a:effectLst/>
                <a:latin typeface="Times New Roman"/>
                <a:ea typeface="Calibri"/>
                <a:cs typeface="Times New Roman"/>
              </a:rPr>
              <a:t>Eds</a:t>
            </a:r>
            <a:r>
              <a:rPr lang="fr-FR" sz="1400" kern="0" dirty="0">
                <a:effectLst/>
                <a:latin typeface="Times New Roman"/>
                <a:ea typeface="Calibri"/>
                <a:cs typeface="Times New Roman"/>
              </a:rPr>
              <a:t>.), </a:t>
            </a:r>
            <a:r>
              <a:rPr lang="fr-FR" sz="1400" i="1" kern="0" dirty="0">
                <a:effectLst/>
                <a:latin typeface="Times New Roman"/>
                <a:ea typeface="Calibri"/>
                <a:cs typeface="Times New Roman"/>
              </a:rPr>
              <a:t>La fièvre de l’évaluation quels symptômes, quels traitements ?</a:t>
            </a:r>
            <a:r>
              <a:rPr lang="fr-FR" sz="1400" kern="0" dirty="0">
                <a:effectLst/>
                <a:latin typeface="Times New Roman"/>
                <a:ea typeface="Calibri"/>
                <a:cs typeface="Times New Roman"/>
              </a:rPr>
              <a:t> (pp. 113-135). Presses Universitaires du Septentrion</a:t>
            </a:r>
            <a:r>
              <a:rPr lang="fr-CH" sz="1400" dirty="0">
                <a:effectLst/>
                <a:latin typeface="Times New Roman"/>
                <a:cs typeface="Times New Roman"/>
              </a:rPr>
              <a:t> </a:t>
            </a:r>
          </a:p>
          <a:p>
            <a:pPr marL="0" indent="0">
              <a:lnSpc>
                <a:spcPct val="120000"/>
              </a:lnSpc>
              <a:spcBef>
                <a:spcPts val="0"/>
              </a:spcBef>
              <a:buNone/>
            </a:pPr>
            <a:r>
              <a:rPr lang="fr-FR" sz="1400" kern="100" err="1">
                <a:solidFill>
                  <a:srgbClr val="211D1E"/>
                </a:solidFill>
                <a:effectLst/>
                <a:latin typeface="Times New Roman"/>
                <a:ea typeface="Helvetica Neue" panose="02000503000000020004" pitchFamily="2" charset="0"/>
                <a:cs typeface="Times New Roman"/>
              </a:rPr>
              <a:t>Harlen</a:t>
            </a:r>
            <a:r>
              <a:rPr lang="fr-FR" sz="1400" kern="100" dirty="0">
                <a:solidFill>
                  <a:srgbClr val="211D1E"/>
                </a:solidFill>
                <a:effectLst/>
                <a:latin typeface="Times New Roman"/>
                <a:ea typeface="Helvetica Neue" panose="02000503000000020004" pitchFamily="2" charset="0"/>
                <a:cs typeface="Times New Roman"/>
              </a:rPr>
              <a:t>, W. (2005). </a:t>
            </a:r>
            <a:r>
              <a:rPr lang="fr-FR" sz="1400" kern="100" err="1">
                <a:solidFill>
                  <a:srgbClr val="211D1E"/>
                </a:solidFill>
                <a:effectLst/>
                <a:latin typeface="Times New Roman"/>
                <a:ea typeface="Helvetica Neue" panose="02000503000000020004" pitchFamily="2" charset="0"/>
                <a:cs typeface="Times New Roman"/>
              </a:rPr>
              <a:t>Teacher’s</a:t>
            </a:r>
            <a:r>
              <a:rPr lang="fr-FR" sz="1400" kern="100" dirty="0">
                <a:solidFill>
                  <a:srgbClr val="211D1E"/>
                </a:solidFill>
                <a:effectLst/>
                <a:latin typeface="Times New Roman"/>
                <a:ea typeface="Helvetica Neue" panose="02000503000000020004" pitchFamily="2" charset="0"/>
                <a:cs typeface="Times New Roman"/>
              </a:rPr>
              <a:t> </a:t>
            </a:r>
            <a:r>
              <a:rPr lang="fr-FR" sz="1400" kern="100" err="1">
                <a:solidFill>
                  <a:srgbClr val="211D1E"/>
                </a:solidFill>
                <a:effectLst/>
                <a:latin typeface="Times New Roman"/>
                <a:ea typeface="Helvetica Neue" panose="02000503000000020004" pitchFamily="2" charset="0"/>
                <a:cs typeface="Times New Roman"/>
              </a:rPr>
              <a:t>summative</a:t>
            </a:r>
            <a:r>
              <a:rPr lang="fr-FR" sz="1400" kern="100" dirty="0">
                <a:solidFill>
                  <a:srgbClr val="211D1E"/>
                </a:solidFill>
                <a:effectLst/>
                <a:latin typeface="Times New Roman"/>
                <a:ea typeface="Helvetica Neue" panose="02000503000000020004" pitchFamily="2" charset="0"/>
                <a:cs typeface="Times New Roman"/>
              </a:rPr>
              <a:t> practices and </a:t>
            </a:r>
            <a:r>
              <a:rPr lang="fr-FR" sz="1400" kern="100" err="1">
                <a:solidFill>
                  <a:srgbClr val="211D1E"/>
                </a:solidFill>
                <a:effectLst/>
                <a:latin typeface="Times New Roman"/>
                <a:ea typeface="Helvetica Neue" panose="02000503000000020004" pitchFamily="2" charset="0"/>
                <a:cs typeface="Times New Roman"/>
              </a:rPr>
              <a:t>assessment</a:t>
            </a:r>
            <a:r>
              <a:rPr lang="fr-FR" sz="1400" kern="100" dirty="0">
                <a:solidFill>
                  <a:srgbClr val="211D1E"/>
                </a:solidFill>
                <a:effectLst/>
                <a:latin typeface="Times New Roman"/>
                <a:ea typeface="Helvetica Neue" panose="02000503000000020004" pitchFamily="2" charset="0"/>
                <a:cs typeface="Times New Roman"/>
              </a:rPr>
              <a:t> for </a:t>
            </a:r>
            <a:r>
              <a:rPr lang="fr-FR" sz="1400" kern="100" err="1">
                <a:solidFill>
                  <a:srgbClr val="211D1E"/>
                </a:solidFill>
                <a:effectLst/>
                <a:latin typeface="Times New Roman"/>
                <a:ea typeface="Helvetica Neue" panose="02000503000000020004" pitchFamily="2" charset="0"/>
                <a:cs typeface="Times New Roman"/>
              </a:rPr>
              <a:t>learning</a:t>
            </a:r>
            <a:r>
              <a:rPr lang="fr-FR" sz="1400" kern="100" dirty="0">
                <a:solidFill>
                  <a:srgbClr val="211D1E"/>
                </a:solidFill>
                <a:effectLst/>
                <a:latin typeface="Times New Roman"/>
                <a:ea typeface="Helvetica Neue" panose="02000503000000020004" pitchFamily="2" charset="0"/>
                <a:cs typeface="Times New Roman"/>
              </a:rPr>
              <a:t> – tensions and synergies. </a:t>
            </a:r>
            <a:r>
              <a:rPr lang="fr-FR" sz="1400" i="1" kern="100" dirty="0">
                <a:solidFill>
                  <a:srgbClr val="211D1E"/>
                </a:solidFill>
                <a:effectLst/>
                <a:latin typeface="Times New Roman"/>
                <a:ea typeface="Helvetica Neue" panose="02000503000000020004" pitchFamily="2" charset="0"/>
                <a:cs typeface="Times New Roman"/>
              </a:rPr>
              <a:t>The Curriculum Journal,</a:t>
            </a:r>
            <a:r>
              <a:rPr lang="fr-FR" sz="1400" kern="100" dirty="0">
                <a:solidFill>
                  <a:srgbClr val="211D1E"/>
                </a:solidFill>
                <a:effectLst/>
                <a:latin typeface="Times New Roman"/>
                <a:ea typeface="Helvetica Neue" panose="02000503000000020004" pitchFamily="2" charset="0"/>
                <a:cs typeface="Times New Roman"/>
              </a:rPr>
              <a:t> </a:t>
            </a:r>
            <a:r>
              <a:rPr lang="fr-FR" sz="1400" i="1" kern="100" dirty="0">
                <a:solidFill>
                  <a:srgbClr val="211D1E"/>
                </a:solidFill>
                <a:effectLst/>
                <a:latin typeface="Times New Roman"/>
                <a:ea typeface="Helvetica Neue" panose="02000503000000020004" pitchFamily="2" charset="0"/>
                <a:cs typeface="Times New Roman"/>
              </a:rPr>
              <a:t>16</a:t>
            </a:r>
            <a:r>
              <a:rPr lang="fr-FR" sz="1400" kern="100" dirty="0">
                <a:solidFill>
                  <a:srgbClr val="211D1E"/>
                </a:solidFill>
                <a:effectLst/>
                <a:latin typeface="Times New Roman"/>
                <a:ea typeface="Helvetica Neue" panose="02000503000000020004" pitchFamily="2" charset="0"/>
                <a:cs typeface="Times New Roman"/>
              </a:rPr>
              <a:t>(2), 207-223. https://doi. </a:t>
            </a:r>
            <a:r>
              <a:rPr lang="fr-FR" sz="1400" kern="100" err="1">
                <a:solidFill>
                  <a:srgbClr val="211D1E"/>
                </a:solidFill>
                <a:effectLst/>
                <a:latin typeface="Times New Roman"/>
                <a:ea typeface="Helvetica Neue" panose="02000503000000020004" pitchFamily="2" charset="0"/>
                <a:cs typeface="Times New Roman"/>
              </a:rPr>
              <a:t>org</a:t>
            </a:r>
            <a:r>
              <a:rPr lang="fr-FR" sz="1400" kern="100" dirty="0">
                <a:solidFill>
                  <a:srgbClr val="211D1E"/>
                </a:solidFill>
                <a:effectLst/>
                <a:latin typeface="Times New Roman"/>
                <a:ea typeface="Helvetica Neue" panose="02000503000000020004" pitchFamily="2" charset="0"/>
                <a:cs typeface="Times New Roman"/>
              </a:rPr>
              <a:t>/10.1080/09585170500136093 </a:t>
            </a:r>
            <a:endParaRPr lang="fr-FR" sz="1400" kern="100" dirty="0">
              <a:solidFill>
                <a:srgbClr val="211D1E"/>
              </a:solidFill>
              <a:effectLst/>
              <a:latin typeface="Times New Roman"/>
              <a:ea typeface="Calibri" panose="020F0502020204030204" pitchFamily="34" charset="0"/>
              <a:cs typeface="Times New Roman"/>
            </a:endParaRPr>
          </a:p>
        </p:txBody>
      </p:sp>
    </p:spTree>
    <p:extLst>
      <p:ext uri="{BB962C8B-B14F-4D97-AF65-F5344CB8AC3E}">
        <p14:creationId xmlns:p14="http://schemas.microsoft.com/office/powerpoint/2010/main" val="642718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D1071-3B1F-AC17-58EF-0E4280A97E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C590A7-F1A8-2BE0-8637-0CB2F9CA5A4B}"/>
              </a:ext>
            </a:extLst>
          </p:cNvPr>
          <p:cNvSpPr>
            <a:spLocks noGrp="1"/>
          </p:cNvSpPr>
          <p:nvPr>
            <p:ph type="title"/>
          </p:nvPr>
        </p:nvSpPr>
        <p:spPr>
          <a:xfrm>
            <a:off x="463884" y="84388"/>
            <a:ext cx="10515600" cy="1325563"/>
          </a:xfrm>
        </p:spPr>
        <p:txBody>
          <a:bodyPr/>
          <a:lstStyle/>
          <a:p>
            <a:r>
              <a:rPr lang="fr-CH" b="1">
                <a:solidFill>
                  <a:schemeClr val="accent6">
                    <a:lumMod val="75000"/>
                  </a:schemeClr>
                </a:solidFill>
              </a:rPr>
              <a:t>Bibliographie</a:t>
            </a:r>
          </a:p>
        </p:txBody>
      </p:sp>
      <p:sp>
        <p:nvSpPr>
          <p:cNvPr id="3" name="Espace réservé du contenu 2">
            <a:extLst>
              <a:ext uri="{FF2B5EF4-FFF2-40B4-BE49-F238E27FC236}">
                <a16:creationId xmlns:a16="http://schemas.microsoft.com/office/drawing/2014/main" id="{928EA8DA-48C7-C677-CCD0-A2CDCE231EE8}"/>
              </a:ext>
            </a:extLst>
          </p:cNvPr>
          <p:cNvSpPr>
            <a:spLocks noGrp="1"/>
          </p:cNvSpPr>
          <p:nvPr>
            <p:ph idx="1"/>
          </p:nvPr>
        </p:nvSpPr>
        <p:spPr>
          <a:xfrm>
            <a:off x="584201" y="1084029"/>
            <a:ext cx="11143915" cy="5773971"/>
          </a:xfrm>
        </p:spPr>
        <p:txBody>
          <a:bodyPr vert="horz" lIns="91440" tIns="45720" rIns="91440" bIns="45720" rtlCol="0" anchor="t">
            <a:normAutofit fontScale="85000" lnSpcReduction="20000"/>
          </a:bodyPr>
          <a:lstStyle/>
          <a:p>
            <a:pPr marL="0" algn="just">
              <a:spcAft>
                <a:spcPts val="600"/>
              </a:spcAft>
              <a:buNone/>
            </a:pPr>
            <a:r>
              <a:rPr lang="fr-CH" sz="1800" kern="100">
                <a:effectLst/>
                <a:latin typeface="Times New Roman" panose="02020603050405020304" pitchFamily="18" charset="0"/>
                <a:ea typeface="Calibri" panose="020F0502020204030204" pitchFamily="34" charset="0"/>
                <a:cs typeface="Times New Roman" panose="02020603050405020304" pitchFamily="18" charset="0"/>
              </a:rPr>
              <a:t>Jorro, A. (2013). L'accompagnement des enseignants dans l'activité évaluative face à des situations de production écrite. </a:t>
            </a:r>
            <a:r>
              <a:rPr lang="fr-CH" sz="1800" i="1" kern="100">
                <a:effectLst/>
                <a:latin typeface="Times New Roman" panose="02020603050405020304" pitchFamily="18" charset="0"/>
                <a:ea typeface="Calibri" panose="020F0502020204030204" pitchFamily="34" charset="0"/>
                <a:cs typeface="Times New Roman" panose="02020603050405020304" pitchFamily="18" charset="0"/>
              </a:rPr>
              <a:t>Revue française de linguistique appliquée, XVIII,</a:t>
            </a:r>
            <a:r>
              <a:rPr lang="fr-CH" sz="1800" kern="100">
                <a:effectLst/>
                <a:latin typeface="Times New Roman" panose="02020603050405020304" pitchFamily="18" charset="0"/>
                <a:ea typeface="Calibri" panose="020F0502020204030204" pitchFamily="34" charset="0"/>
                <a:cs typeface="Times New Roman" panose="02020603050405020304" pitchFamily="18" charset="0"/>
              </a:rPr>
              <a:t> 107-116. </a:t>
            </a:r>
            <a:r>
              <a:rPr lang="fr-FR" sz="1800" kern="0">
                <a:effectLst/>
                <a:latin typeface="Times New Roman" panose="02020603050405020304" pitchFamily="18" charset="0"/>
                <a:ea typeface="Calibri" panose="020F0502020204030204" pitchFamily="34" charset="0"/>
                <a:cs typeface="Times New Roman" panose="02020603050405020304" pitchFamily="18" charset="0"/>
              </a:rPr>
              <a:t>Jury, M. (2023). Peut-on évaluer différemment des enfants différents ? </a:t>
            </a:r>
            <a:r>
              <a:rPr lang="fr-FR" sz="18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a:t>
            </a:r>
            <a:r>
              <a:rPr lang="fr-FR" sz="1800" kern="0" err="1">
                <a:effectLst/>
                <a:latin typeface="Times New Roman" panose="02020603050405020304" pitchFamily="18" charset="0"/>
                <a:ea typeface="Calibri" panose="020F0502020204030204" pitchFamily="34" charset="0"/>
                <a:cs typeface="Times New Roman" panose="02020603050405020304" pitchFamily="18" charset="0"/>
              </a:rPr>
              <a:t>Cnesco</a:t>
            </a:r>
            <a:r>
              <a:rPr lang="fr-FR" sz="1800" kern="0">
                <a:effectLst/>
                <a:latin typeface="Times New Roman" panose="02020603050405020304" pitchFamily="18" charset="0"/>
                <a:ea typeface="Calibri" panose="020F0502020204030204" pitchFamily="34" charset="0"/>
                <a:cs typeface="Times New Roman" panose="02020603050405020304" pitchFamily="18" charset="0"/>
              </a:rPr>
              <a:t> (2023). </a:t>
            </a:r>
            <a:r>
              <a:rPr lang="fr-FR" sz="1800" i="1" kern="0">
                <a:effectLst/>
                <a:latin typeface="Times New Roman" panose="02020603050405020304" pitchFamily="18" charset="0"/>
                <a:ea typeface="Calibri" panose="020F0502020204030204" pitchFamily="34" charset="0"/>
                <a:cs typeface="Times New Roman" panose="02020603050405020304" pitchFamily="18" charset="0"/>
              </a:rPr>
              <a:t>Conférence de consensus du </a:t>
            </a:r>
            <a:r>
              <a:rPr lang="fr-FR" sz="1800" i="1" kern="0" err="1">
                <a:effectLst/>
                <a:latin typeface="Times New Roman" panose="02020603050405020304" pitchFamily="18" charset="0"/>
                <a:ea typeface="Calibri" panose="020F0502020204030204" pitchFamily="34" charset="0"/>
                <a:cs typeface="Times New Roman" panose="02020603050405020304" pitchFamily="18" charset="0"/>
              </a:rPr>
              <a:t>Cnesco</a:t>
            </a:r>
            <a:r>
              <a:rPr lang="fr-FR" sz="1800" i="1" kern="0">
                <a:effectLst/>
                <a:latin typeface="Times New Roman" panose="02020603050405020304" pitchFamily="18" charset="0"/>
                <a:ea typeface="Calibri" panose="020F0502020204030204" pitchFamily="34" charset="0"/>
                <a:cs typeface="Times New Roman" panose="02020603050405020304" pitchFamily="18" charset="0"/>
              </a:rPr>
              <a:t> l’évaluation en classe, au service de l’apprentissage des élèves : Notes des experts</a:t>
            </a:r>
            <a:r>
              <a:rPr lang="fr-FR" sz="1800" kern="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0" err="1">
                <a:effectLst/>
                <a:latin typeface="Times New Roman" panose="02020603050405020304" pitchFamily="18" charset="0"/>
                <a:ea typeface="Calibri" panose="020F0502020204030204" pitchFamily="34" charset="0"/>
                <a:cs typeface="Times New Roman" panose="02020603050405020304" pitchFamily="18" charset="0"/>
              </a:rPr>
              <a:t>Cnesco</a:t>
            </a:r>
            <a:r>
              <a:rPr lang="fr-FR" sz="1800" kern="0">
                <a:effectLst/>
                <a:latin typeface="Times New Roman" panose="02020603050405020304" pitchFamily="18" charset="0"/>
                <a:ea typeface="Calibri" panose="020F0502020204030204" pitchFamily="34" charset="0"/>
                <a:cs typeface="Times New Roman" panose="02020603050405020304" pitchFamily="18" charset="0"/>
              </a:rPr>
              <a:t>-Cnam.</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algn="just">
              <a:lnSpc>
                <a:spcPct val="107000"/>
              </a:lnSpc>
              <a:spcAft>
                <a:spcPts val="600"/>
              </a:spcAft>
              <a:buNone/>
            </a:pPr>
            <a:r>
              <a:rPr lang="fr-CH" sz="1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Laurier, M. (2021). Vers une professionnalisation de l’évaluation ? Dans C. Barroso Da Costa, D. Leduc &amp; I. </a:t>
            </a:r>
            <a:r>
              <a:rPr lang="fr-CH" sz="1800" kern="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Nizet</a:t>
            </a:r>
            <a:r>
              <a:rPr lang="fr-CH" sz="1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CH" sz="1800" kern="100" err="1">
                <a:effectLst/>
                <a:latin typeface="Times New Roman" panose="02020603050405020304" pitchFamily="18" charset="0"/>
                <a:ea typeface="Times New Roman" panose="02020603050405020304" pitchFamily="18" charset="0"/>
                <a:cs typeface="Times New Roman" panose="02020603050405020304" pitchFamily="18" charset="0"/>
              </a:rPr>
              <a:t>Dir</a:t>
            </a:r>
            <a:r>
              <a:rPr lang="fr-CH" sz="1800" kern="100">
                <a:effectLst/>
                <a:latin typeface="Times New Roman" panose="02020603050405020304" pitchFamily="18" charset="0"/>
                <a:ea typeface="Times New Roman" panose="02020603050405020304" pitchFamily="18" charset="0"/>
                <a:cs typeface="Times New Roman" panose="02020603050405020304" pitchFamily="18" charset="0"/>
              </a:rPr>
              <a:t>.), </a:t>
            </a:r>
            <a:r>
              <a:rPr lang="fr-CH" sz="1800" i="1" kern="100">
                <a:effectLst/>
                <a:latin typeface="Times New Roman" panose="02020603050405020304" pitchFamily="18" charset="0"/>
                <a:ea typeface="Times New Roman" panose="02020603050405020304" pitchFamily="18" charset="0"/>
                <a:cs typeface="Times New Roman" panose="02020603050405020304" pitchFamily="18" charset="0"/>
              </a:rPr>
              <a:t>Quarante ans de mesure et d’évaluation </a:t>
            </a:r>
            <a:r>
              <a:rPr lang="fr-CH" sz="1800" kern="100">
                <a:effectLst/>
                <a:latin typeface="Times New Roman" panose="02020603050405020304" pitchFamily="18" charset="0"/>
                <a:ea typeface="Times New Roman" panose="02020603050405020304" pitchFamily="18" charset="0"/>
                <a:cs typeface="Times New Roman" panose="02020603050405020304" pitchFamily="18" charset="0"/>
              </a:rPr>
              <a:t>(pp. 219-234). Presses de l’Université de Québec.</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algn="just">
              <a:spcAft>
                <a:spcPts val="600"/>
              </a:spcAft>
              <a:buNone/>
            </a:pPr>
            <a:r>
              <a:rPr lang="fr-FR" sz="1800" kern="100" err="1">
                <a:solidFill>
                  <a:srgbClr val="211D1E"/>
                </a:solidFill>
                <a:effectLst/>
                <a:latin typeface="Times New Roman" panose="02020603050405020304" pitchFamily="18" charset="0"/>
                <a:ea typeface="Times New Roman" panose="02020603050405020304" pitchFamily="18" charset="0"/>
                <a:cs typeface="Times New Roman" panose="02020603050405020304" pitchFamily="18" charset="0"/>
              </a:rPr>
              <a:t>Laveault</a:t>
            </a:r>
            <a:r>
              <a:rPr lang="fr-FR" sz="1800" kern="100">
                <a:solidFill>
                  <a:srgbClr val="211D1E"/>
                </a:solidFill>
                <a:effectLst/>
                <a:latin typeface="Times New Roman" panose="02020603050405020304" pitchFamily="18" charset="0"/>
                <a:ea typeface="Times New Roman" panose="02020603050405020304" pitchFamily="18" charset="0"/>
                <a:cs typeface="Times New Roman" panose="02020603050405020304" pitchFamily="18" charset="0"/>
              </a:rPr>
              <a:t>, D. (2012). Autorégulation et évaluation-soutien d’apprentissage. Dans L. Mottier Lopez &amp; G. Figari (</a:t>
            </a:r>
            <a:r>
              <a:rPr lang="fr-FR" sz="1800" kern="100" err="1">
                <a:solidFill>
                  <a:srgbClr val="211D1E"/>
                </a:solidFill>
                <a:effectLst/>
                <a:latin typeface="Times New Roman" panose="02020603050405020304" pitchFamily="18" charset="0"/>
                <a:ea typeface="Times New Roman" panose="02020603050405020304" pitchFamily="18" charset="0"/>
                <a:cs typeface="Times New Roman" panose="02020603050405020304" pitchFamily="18" charset="0"/>
              </a:rPr>
              <a:t>Eds</a:t>
            </a:r>
            <a:r>
              <a:rPr lang="fr-FR" sz="1800" kern="100">
                <a:solidFill>
                  <a:srgbClr val="211D1E"/>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kern="100">
                <a:solidFill>
                  <a:srgbClr val="211D1E"/>
                </a:solidFill>
                <a:effectLst/>
                <a:latin typeface="Times New Roman" panose="02020603050405020304" pitchFamily="18" charset="0"/>
                <a:ea typeface="Times New Roman" panose="02020603050405020304" pitchFamily="18" charset="0"/>
                <a:cs typeface="Times New Roman" panose="02020603050405020304" pitchFamily="18" charset="0"/>
              </a:rPr>
              <a:t>Modélisations de l’évaluation en éducation</a:t>
            </a:r>
            <a:r>
              <a:rPr lang="fr-FR" sz="1800" kern="100">
                <a:solidFill>
                  <a:srgbClr val="211D1E"/>
                </a:solidFill>
                <a:effectLst/>
                <a:latin typeface="Times New Roman" panose="02020603050405020304" pitchFamily="18" charset="0"/>
                <a:ea typeface="Times New Roman" panose="02020603050405020304" pitchFamily="18" charset="0"/>
                <a:cs typeface="Times New Roman" panose="02020603050405020304" pitchFamily="18" charset="0"/>
              </a:rPr>
              <a:t> (pp.115-130). </a:t>
            </a:r>
            <a:r>
              <a:rPr lang="en-US" sz="1800" kern="100">
                <a:solidFill>
                  <a:srgbClr val="211D1E"/>
                </a:solidFill>
                <a:effectLst/>
                <a:latin typeface="Times New Roman" panose="02020603050405020304" pitchFamily="18" charset="0"/>
                <a:ea typeface="Times New Roman" panose="02020603050405020304" pitchFamily="18" charset="0"/>
                <a:cs typeface="Times New Roman" panose="02020603050405020304" pitchFamily="18" charset="0"/>
              </a:rPr>
              <a:t>De Boeck.</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600"/>
              </a:spcAft>
              <a:buNone/>
            </a:pPr>
            <a:r>
              <a:rPr lang="en-US" sz="1800" kern="100" err="1">
                <a:effectLst/>
                <a:latin typeface="Times New Roman" panose="02020603050405020304" pitchFamily="18" charset="0"/>
                <a:ea typeface="Calibri" panose="020F0502020204030204" pitchFamily="34" charset="0"/>
                <a:cs typeface="Times New Roman" panose="02020603050405020304" pitchFamily="18" charset="0"/>
              </a:rPr>
              <a:t>Laveault</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 D., &amp; Allal, L. (Eds.) (2016). </a:t>
            </a:r>
            <a:r>
              <a:rPr lang="en-US" sz="1800" i="1" kern="100">
                <a:effectLst/>
                <a:latin typeface="Times New Roman" panose="02020603050405020304" pitchFamily="18" charset="0"/>
                <a:ea typeface="Calibri" panose="020F0502020204030204" pitchFamily="34" charset="0"/>
                <a:cs typeface="Times New Roman" panose="02020603050405020304" pitchFamily="18" charset="0"/>
              </a:rPr>
              <a:t>Assessment for Learning: Meeting the Challenge of Implementation</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 </a:t>
            </a:r>
            <a:r>
              <a:rPr lang="fr-CH" sz="1800" kern="100">
                <a:effectLst/>
                <a:latin typeface="Times New Roman" panose="02020603050405020304" pitchFamily="18" charset="0"/>
                <a:ea typeface="Calibri" panose="020F0502020204030204" pitchFamily="34" charset="0"/>
                <a:cs typeface="Times New Roman" panose="02020603050405020304" pitchFamily="18" charset="0"/>
              </a:rPr>
              <a:t>Springer.</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CH" sz="1800">
                <a:effectLst/>
                <a:latin typeface="Times New Roman" panose="02020603050405020304" pitchFamily="18" charset="0"/>
                <a:ea typeface="Calibri" panose="020F0502020204030204" pitchFamily="34" charset="0"/>
              </a:rPr>
              <a:t>Mottier Lopez, L. (2019). Quels rapports entre évaluations et recherches collaboratives en éducation ? Introduction du numéro 1 de La Revue </a:t>
            </a:r>
            <a:r>
              <a:rPr lang="fr-CH" sz="1800" err="1">
                <a:effectLst/>
                <a:latin typeface="Times New Roman" panose="02020603050405020304" pitchFamily="18" charset="0"/>
                <a:ea typeface="Calibri" panose="020F0502020204030204" pitchFamily="34" charset="0"/>
              </a:rPr>
              <a:t>LEeE</a:t>
            </a:r>
            <a:r>
              <a:rPr lang="fr-CH" sz="1800">
                <a:effectLst/>
                <a:latin typeface="Times New Roman" panose="02020603050405020304" pitchFamily="18" charset="0"/>
                <a:ea typeface="Calibri" panose="020F0502020204030204" pitchFamily="34" charset="0"/>
              </a:rPr>
              <a:t>. </a:t>
            </a:r>
            <a:r>
              <a:rPr lang="fr-CH" sz="1800" i="1">
                <a:effectLst/>
                <a:latin typeface="Times New Roman" panose="02020603050405020304" pitchFamily="18" charset="0"/>
                <a:ea typeface="Calibri" panose="020F0502020204030204" pitchFamily="34" charset="0"/>
              </a:rPr>
              <a:t>La Revue </a:t>
            </a:r>
            <a:r>
              <a:rPr lang="fr-CH" sz="1800" i="1" err="1">
                <a:effectLst/>
                <a:latin typeface="Times New Roman" panose="02020603050405020304" pitchFamily="18" charset="0"/>
                <a:ea typeface="Calibri" panose="020F0502020204030204" pitchFamily="34" charset="0"/>
              </a:rPr>
              <a:t>LEeE</a:t>
            </a:r>
            <a:r>
              <a:rPr lang="fr-CH" sz="1800" i="1">
                <a:effectLst/>
                <a:latin typeface="Times New Roman" panose="02020603050405020304" pitchFamily="18" charset="0"/>
                <a:ea typeface="Calibri" panose="020F0502020204030204" pitchFamily="34" charset="0"/>
              </a:rPr>
              <a:t>, (1)</a:t>
            </a:r>
            <a:r>
              <a:rPr lang="fr-CH" sz="1200">
                <a:effectLst/>
              </a:rPr>
              <a:t> </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600"/>
              </a:spcAft>
              <a:buNone/>
            </a:pPr>
            <a:r>
              <a:rPr lang="fr-FR" sz="1800" kern="0">
                <a:effectLst/>
                <a:latin typeface="Times New Roman" panose="02020603050405020304" pitchFamily="18" charset="0"/>
                <a:ea typeface="Calibri" panose="020F0502020204030204" pitchFamily="34" charset="0"/>
                <a:cs typeface="Times New Roman" panose="02020603050405020304" pitchFamily="18" charset="0"/>
              </a:rPr>
              <a:t>Pasquini, R. (2021). </a:t>
            </a:r>
            <a:r>
              <a:rPr lang="fr-FR" sz="1800" i="1" kern="0">
                <a:effectLst/>
                <a:latin typeface="Times New Roman" panose="02020603050405020304" pitchFamily="18" charset="0"/>
                <a:ea typeface="Calibri" panose="020F0502020204030204" pitchFamily="34" charset="0"/>
                <a:cs typeface="Times New Roman" panose="02020603050405020304" pitchFamily="18" charset="0"/>
              </a:rPr>
              <a:t>Quand la note devient constructive. Évaluer pour certifier et soutenir les apprentissages. </a:t>
            </a:r>
            <a:r>
              <a:rPr lang="fr-FR" sz="1800" kern="0">
                <a:effectLst/>
                <a:latin typeface="Times New Roman" panose="02020603050405020304" pitchFamily="18" charset="0"/>
                <a:ea typeface="Calibri" panose="020F0502020204030204" pitchFamily="34" charset="0"/>
                <a:cs typeface="Times New Roman" panose="02020603050405020304" pitchFamily="18" charset="0"/>
              </a:rPr>
              <a:t>Presses de l’Université Laval.</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600"/>
              </a:spcAft>
              <a:buNone/>
            </a:pPr>
            <a:r>
              <a:rPr lang="fr-FR" sz="1800" kern="0">
                <a:effectLst/>
                <a:latin typeface="Times New Roman" panose="02020603050405020304" pitchFamily="18" charset="0"/>
                <a:ea typeface="Calibri" panose="020F0502020204030204" pitchFamily="34" charset="0"/>
                <a:cs typeface="Times New Roman" panose="02020603050405020304" pitchFamily="18" charset="0"/>
              </a:rPr>
              <a:t>Pasquini, R., &amp; </a:t>
            </a:r>
            <a:r>
              <a:rPr lang="fr-FR" sz="1800" kern="0" err="1">
                <a:effectLst/>
                <a:latin typeface="Times New Roman" panose="02020603050405020304" pitchFamily="18" charset="0"/>
                <a:ea typeface="Calibri" panose="020F0502020204030204" pitchFamily="34" charset="0"/>
                <a:cs typeface="Times New Roman" panose="02020603050405020304" pitchFamily="18" charset="0"/>
              </a:rPr>
              <a:t>Brina</a:t>
            </a:r>
            <a:r>
              <a:rPr lang="fr-FR" sz="1800" kern="0">
                <a:effectLst/>
                <a:latin typeface="Times New Roman" panose="02020603050405020304" pitchFamily="18" charset="0"/>
                <a:ea typeface="Calibri" panose="020F0502020204030204" pitchFamily="34" charset="0"/>
                <a:cs typeface="Times New Roman" panose="02020603050405020304" pitchFamily="18" charset="0"/>
              </a:rPr>
              <a:t>, M. (à paraître). Dites-moi comment vous pensez les apprentissages des élèves et je vous dirai comment vous pourriez différencier vos pratiques d’évaluation sommative. </a:t>
            </a:r>
            <a:r>
              <a:rPr lang="fr-CH" sz="1800" kern="100">
                <a:effectLst/>
                <a:latin typeface="Times New Roman" panose="02020603050405020304" pitchFamily="18" charset="0"/>
                <a:ea typeface="Calibri" panose="020F0502020204030204" pitchFamily="34" charset="0"/>
                <a:cs typeface="Times New Roman" panose="02020603050405020304" pitchFamily="18" charset="0"/>
              </a:rPr>
              <a:t>Dans H. Rougemont &amp; M. Ducrey Monnier (</a:t>
            </a:r>
            <a:r>
              <a:rPr lang="fr-CH" sz="1800" kern="100" err="1">
                <a:effectLst/>
                <a:latin typeface="Times New Roman" panose="02020603050405020304" pitchFamily="18" charset="0"/>
                <a:ea typeface="Calibri" panose="020F0502020204030204" pitchFamily="34" charset="0"/>
                <a:cs typeface="Times New Roman" panose="02020603050405020304" pitchFamily="18" charset="0"/>
              </a:rPr>
              <a:t>Eds</a:t>
            </a:r>
            <a:r>
              <a:rPr lang="fr-CH" sz="1800" kern="100">
                <a:effectLst/>
                <a:latin typeface="Times New Roman" panose="02020603050405020304" pitchFamily="18" charset="0"/>
                <a:ea typeface="Calibri" panose="020F0502020204030204" pitchFamily="34" charset="0"/>
                <a:cs typeface="Times New Roman" panose="02020603050405020304" pitchFamily="18" charset="0"/>
              </a:rPr>
              <a:t>.), </a:t>
            </a:r>
            <a:r>
              <a:rPr lang="fr-CH" sz="1800" i="1" kern="100">
                <a:effectLst/>
                <a:latin typeface="Times New Roman" panose="02020603050405020304" pitchFamily="18" charset="0"/>
                <a:ea typeface="Calibri" panose="020F0502020204030204" pitchFamily="34" charset="0"/>
                <a:cs typeface="Times New Roman" panose="02020603050405020304" pitchFamily="18" charset="0"/>
              </a:rPr>
              <a:t>Faire avec ? Une recherche inclusive pour et par les </a:t>
            </a:r>
            <a:r>
              <a:rPr lang="fr-CH" sz="1800" i="1" kern="100" err="1">
                <a:effectLst/>
                <a:latin typeface="Times New Roman" panose="02020603050405020304" pitchFamily="18" charset="0"/>
                <a:ea typeface="Calibri" panose="020F0502020204030204" pitchFamily="34" charset="0"/>
                <a:cs typeface="Times New Roman" panose="02020603050405020304" pitchFamily="18" charset="0"/>
              </a:rPr>
              <a:t>enseignant·e·s</a:t>
            </a:r>
            <a:r>
              <a:rPr lang="fr-CH" sz="1800" i="1" kern="100">
                <a:effectLst/>
                <a:latin typeface="Times New Roman" panose="02020603050405020304" pitchFamily="18" charset="0"/>
                <a:ea typeface="Calibri" panose="020F0502020204030204" pitchFamily="34" charset="0"/>
                <a:cs typeface="Times New Roman" panose="02020603050405020304" pitchFamily="18" charset="0"/>
              </a:rPr>
              <a:t>.</a:t>
            </a:r>
            <a:r>
              <a:rPr lang="fr-CH" sz="1800" kern="100">
                <a:effectLst/>
                <a:latin typeface="Times New Roman" panose="02020603050405020304" pitchFamily="18" charset="0"/>
                <a:ea typeface="Calibri" panose="020F0502020204030204" pitchFamily="34" charset="0"/>
                <a:cs typeface="Times New Roman" panose="02020603050405020304" pitchFamily="18" charset="0"/>
              </a:rPr>
              <a:t> </a:t>
            </a:r>
            <a:r>
              <a:rPr lang="fr-CH" sz="1800" kern="100" err="1">
                <a:effectLst/>
                <a:latin typeface="Times New Roman" panose="02020603050405020304" pitchFamily="18" charset="0"/>
                <a:ea typeface="Calibri" panose="020F0502020204030204" pitchFamily="34" charset="0"/>
                <a:cs typeface="Times New Roman" panose="02020603050405020304" pitchFamily="18" charset="0"/>
              </a:rPr>
              <a:t>Alphil</a:t>
            </a:r>
            <a:r>
              <a:rPr lang="fr-CH" sz="1800" kern="10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Aft>
                <a:spcPts val="600"/>
              </a:spcAft>
              <a:buNone/>
            </a:pPr>
            <a:r>
              <a:rPr lang="fr-FR" sz="1800" kern="100" err="1">
                <a:effectLst/>
                <a:latin typeface="Times New Roman" panose="02020603050405020304" pitchFamily="18" charset="0"/>
                <a:ea typeface="Times New Roman" panose="02020603050405020304" pitchFamily="18" charset="0"/>
                <a:cs typeface="Times New Roman" panose="02020603050405020304" pitchFamily="18" charset="0"/>
              </a:rPr>
              <a:t>Schneuwly</a:t>
            </a:r>
            <a:r>
              <a:rPr lang="fr-FR" sz="1800" kern="100">
                <a:effectLst/>
                <a:latin typeface="Times New Roman" panose="02020603050405020304" pitchFamily="18" charset="0"/>
                <a:ea typeface="Times New Roman" panose="02020603050405020304" pitchFamily="18" charset="0"/>
                <a:cs typeface="Times New Roman" panose="02020603050405020304" pitchFamily="18" charset="0"/>
              </a:rPr>
              <a:t>, B., &amp; Sales </a:t>
            </a:r>
            <a:r>
              <a:rPr lang="fr-FR" sz="1800" kern="100" err="1">
                <a:effectLst/>
                <a:latin typeface="Times New Roman" panose="02020603050405020304" pitchFamily="18" charset="0"/>
                <a:ea typeface="Times New Roman" panose="02020603050405020304" pitchFamily="18" charset="0"/>
                <a:cs typeface="Times New Roman" panose="02020603050405020304" pitchFamily="18" charset="0"/>
              </a:rPr>
              <a:t>Cordeiro</a:t>
            </a:r>
            <a:r>
              <a:rPr lang="fr-FR" sz="1800" kern="100">
                <a:effectLst/>
                <a:latin typeface="Times New Roman" panose="02020603050405020304" pitchFamily="18" charset="0"/>
                <a:ea typeface="Times New Roman" panose="02020603050405020304" pitchFamily="18" charset="0"/>
                <a:cs typeface="Times New Roman" panose="02020603050405020304" pitchFamily="18" charset="0"/>
              </a:rPr>
              <a:t>, G. (2016). Le genre de texte comme objet autonome d’enseignement : comparaison de deux approches didactiques. Dans D. </a:t>
            </a:r>
            <a:r>
              <a:rPr lang="fr-FR" sz="1800" kern="100" err="1">
                <a:effectLst/>
                <a:latin typeface="Times New Roman" panose="02020603050405020304" pitchFamily="18" charset="0"/>
                <a:ea typeface="Times New Roman" panose="02020603050405020304" pitchFamily="18" charset="0"/>
                <a:cs typeface="Times New Roman" panose="02020603050405020304" pitchFamily="18" charset="0"/>
              </a:rPr>
              <a:t>Vrydaghs</a:t>
            </a:r>
            <a:r>
              <a:rPr lang="fr-FR" sz="1800" kern="100">
                <a:effectLst/>
                <a:latin typeface="Times New Roman" panose="02020603050405020304" pitchFamily="18" charset="0"/>
                <a:ea typeface="Times New Roman" panose="02020603050405020304" pitchFamily="18" charset="0"/>
                <a:cs typeface="Times New Roman" panose="02020603050405020304" pitchFamily="18" charset="0"/>
              </a:rPr>
              <a:t> &amp; G. Sales </a:t>
            </a:r>
            <a:r>
              <a:rPr lang="fr-FR" sz="1800" kern="100" err="1">
                <a:effectLst/>
                <a:latin typeface="Times New Roman" panose="02020603050405020304" pitchFamily="18" charset="0"/>
                <a:ea typeface="Times New Roman" panose="02020603050405020304" pitchFamily="18" charset="0"/>
                <a:cs typeface="Times New Roman" panose="02020603050405020304" pitchFamily="18" charset="0"/>
              </a:rPr>
              <a:t>Cordeiro</a:t>
            </a:r>
            <a:r>
              <a:rPr lang="fr-FR" sz="1800" kern="10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kern="100" err="1">
                <a:effectLst/>
                <a:latin typeface="Times New Roman" panose="02020603050405020304" pitchFamily="18" charset="0"/>
                <a:ea typeface="Times New Roman" panose="02020603050405020304" pitchFamily="18" charset="0"/>
                <a:cs typeface="Times New Roman" panose="02020603050405020304" pitchFamily="18" charset="0"/>
              </a:rPr>
              <a:t>Eds</a:t>
            </a:r>
            <a:r>
              <a:rPr lang="fr-FR" sz="1800" kern="10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kern="100">
                <a:effectLst/>
                <a:latin typeface="Times New Roman" panose="02020603050405020304" pitchFamily="18" charset="0"/>
                <a:ea typeface="Times New Roman" panose="02020603050405020304" pitchFamily="18" charset="0"/>
                <a:cs typeface="Times New Roman" panose="02020603050405020304" pitchFamily="18" charset="0"/>
              </a:rPr>
              <a:t>Genres de textes</a:t>
            </a:r>
            <a:r>
              <a:rPr lang="fr-FR" sz="1800" kern="100">
                <a:effectLst/>
                <a:latin typeface="Times New Roman" panose="02020603050405020304" pitchFamily="18" charset="0"/>
                <a:ea typeface="Times New Roman" panose="02020603050405020304" pitchFamily="18" charset="0"/>
                <a:cs typeface="Times New Roman" panose="02020603050405020304" pitchFamily="18" charset="0"/>
              </a:rPr>
              <a:t>. Presses universitaires de Namur.</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600"/>
              </a:spcAft>
              <a:buNone/>
            </a:pPr>
            <a:r>
              <a:rPr lang="fr-FR" sz="1800" err="1">
                <a:effectLst/>
                <a:latin typeface="Times New Roman" panose="02020603050405020304" pitchFamily="18" charset="0"/>
                <a:ea typeface="Times New Roman" panose="02020603050405020304" pitchFamily="18" charset="0"/>
              </a:rPr>
              <a:t>Tobola</a:t>
            </a:r>
            <a:r>
              <a:rPr lang="fr-FR" sz="1800">
                <a:effectLst/>
                <a:latin typeface="Times New Roman" panose="02020603050405020304" pitchFamily="18" charset="0"/>
                <a:ea typeface="Times New Roman" panose="02020603050405020304" pitchFamily="18" charset="0"/>
              </a:rPr>
              <a:t> </a:t>
            </a:r>
            <a:r>
              <a:rPr lang="fr-FR" sz="1800" err="1">
                <a:effectLst/>
                <a:latin typeface="Times New Roman" panose="02020603050405020304" pitchFamily="18" charset="0"/>
                <a:ea typeface="Times New Roman" panose="02020603050405020304" pitchFamily="18" charset="0"/>
              </a:rPr>
              <a:t>Couchepin</a:t>
            </a:r>
            <a:r>
              <a:rPr lang="fr-FR" sz="1800">
                <a:effectLst/>
                <a:latin typeface="Times New Roman" panose="02020603050405020304" pitchFamily="18" charset="0"/>
                <a:ea typeface="Times New Roman" panose="02020603050405020304" pitchFamily="18" charset="0"/>
              </a:rPr>
              <a:t>, C. (2017). </a:t>
            </a:r>
            <a:r>
              <a:rPr lang="fr-FR" sz="1800" i="1">
                <a:effectLst/>
                <a:latin typeface="Times New Roman" panose="02020603050405020304" pitchFamily="18" charset="0"/>
                <a:ea typeface="Times New Roman" panose="02020603050405020304" pitchFamily="18" charset="0"/>
              </a:rPr>
              <a:t>Pratiques d’enseignement et d’évaluation du texte argumentatif et capacités scripturales des élèves </a:t>
            </a:r>
            <a:r>
              <a:rPr lang="fr-FR" sz="1800">
                <a:effectLst/>
                <a:latin typeface="Times New Roman" panose="02020603050405020304" pitchFamily="18" charset="0"/>
                <a:ea typeface="Times New Roman" panose="02020603050405020304" pitchFamily="18" charset="0"/>
              </a:rPr>
              <a:t>[Thèse de doctorat, Université de Genève]. </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600"/>
              </a:spcAft>
              <a:buNone/>
            </a:pP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Wiggins, G., &amp; McTighe, J. (2005). </a:t>
            </a:r>
            <a:r>
              <a:rPr lang="en-US" sz="1800" i="1" kern="100">
                <a:effectLst/>
                <a:latin typeface="Times New Roman" panose="02020603050405020304" pitchFamily="18" charset="0"/>
                <a:ea typeface="Calibri" panose="020F0502020204030204" pitchFamily="34" charset="0"/>
                <a:cs typeface="Times New Roman" panose="02020603050405020304" pitchFamily="18" charset="0"/>
              </a:rPr>
              <a:t>Understanding by design. Association for Supervision and Curriculum Development </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(ASC</a:t>
            </a:r>
            <a:r>
              <a:rPr lang="en-US" sz="1800" kern="100">
                <a:effectLst/>
                <a:latin typeface="Times New Roman" panose="02020603050405020304" pitchFamily="18" charset="0"/>
                <a:ea typeface="Times New Roman" panose="02020603050405020304" pitchFamily="18" charset="0"/>
                <a:cs typeface="Times New Roman" panose="02020603050405020304" pitchFamily="18" charset="0"/>
              </a:rPr>
              <a:t>D).</a:t>
            </a:r>
            <a:endParaRPr lang="fr-CH"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CH" sz="1800" kern="0" err="1">
                <a:solidFill>
                  <a:srgbClr val="000000"/>
                </a:solidFill>
                <a:effectLst/>
                <a:latin typeface="Times New Roman" panose="02020603050405020304" pitchFamily="18" charset="0"/>
                <a:ea typeface="Calibri" panose="020F0502020204030204" pitchFamily="34" charset="0"/>
              </a:rPr>
              <a:t>Yerly</a:t>
            </a:r>
            <a:r>
              <a:rPr lang="fr-CH" sz="1800" kern="0">
                <a:solidFill>
                  <a:srgbClr val="000000"/>
                </a:solidFill>
                <a:effectLst/>
                <a:latin typeface="Times New Roman" panose="02020603050405020304" pitchFamily="18" charset="0"/>
                <a:ea typeface="Calibri" panose="020F0502020204030204" pitchFamily="34" charset="0"/>
              </a:rPr>
              <a:t>, G., &amp; Monney, N. (2022). La planification flexible des démarches d’évaluation, un levier vers une évaluation pour apprendre ? </a:t>
            </a:r>
            <a:r>
              <a:rPr lang="fr-CH" sz="1800" i="1" kern="0">
                <a:solidFill>
                  <a:srgbClr val="000000"/>
                </a:solidFill>
                <a:effectLst/>
                <a:latin typeface="Times New Roman" panose="02020603050405020304" pitchFamily="18" charset="0"/>
                <a:ea typeface="Calibri" panose="020F0502020204030204" pitchFamily="34" charset="0"/>
              </a:rPr>
              <a:t>Mesure et évaluation en éducation, 45</a:t>
            </a:r>
            <a:r>
              <a:rPr lang="fr-CH" sz="1800" kern="0">
                <a:solidFill>
                  <a:srgbClr val="000000"/>
                </a:solidFill>
                <a:effectLst/>
                <a:latin typeface="Times New Roman" panose="02020603050405020304" pitchFamily="18" charset="0"/>
                <a:ea typeface="Calibri" panose="020F0502020204030204" pitchFamily="34" charset="0"/>
              </a:rPr>
              <a:t>(3), 33–60</a:t>
            </a:r>
            <a:r>
              <a:rPr lang="fr-CH">
                <a:effectLst/>
              </a:rPr>
              <a:t> </a:t>
            </a:r>
            <a:endParaRPr lang="fr-CH"/>
          </a:p>
        </p:txBody>
      </p:sp>
    </p:spTree>
    <p:extLst>
      <p:ext uri="{BB962C8B-B14F-4D97-AF65-F5344CB8AC3E}">
        <p14:creationId xmlns:p14="http://schemas.microsoft.com/office/powerpoint/2010/main" val="370156559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8052CB0E5A9DE4590492F4F1F219190" ma:contentTypeVersion="10" ma:contentTypeDescription="Ein neues Dokument erstellen." ma:contentTypeScope="" ma:versionID="544b9837145149b5990867f8d03c5c83">
  <xsd:schema xmlns:xsd="http://www.w3.org/2001/XMLSchema" xmlns:xs="http://www.w3.org/2001/XMLSchema" xmlns:p="http://schemas.microsoft.com/office/2006/metadata/properties" xmlns:ns2="a0068f8b-dc48-408c-97f4-deb14ca37552" xmlns:ns3="6bd54089-1b8b-40fb-8258-ba7c00c63c5d" targetNamespace="http://schemas.microsoft.com/office/2006/metadata/properties" ma:root="true" ma:fieldsID="2a6496c24d4f32f984de60f1a5bc4599" ns2:_="" ns3:_="">
    <xsd:import namespace="a0068f8b-dc48-408c-97f4-deb14ca37552"/>
    <xsd:import namespace="6bd54089-1b8b-40fb-8258-ba7c00c63c5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068f8b-dc48-408c-97f4-deb14ca375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4089-1b8b-40fb-8258-ba7c00c63c5d"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E2569B-9631-4AB2-A559-D3B9366C72A1}">
  <ds:schemaRefs>
    <ds:schemaRef ds:uri="6bd54089-1b8b-40fb-8258-ba7c00c63c5d"/>
    <ds:schemaRef ds:uri="a0068f8b-dc48-408c-97f4-deb14ca3755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B6B3E13-8379-4289-A089-D47F086D1636}">
  <ds:schemaRefs>
    <ds:schemaRef ds:uri="http://schemas.microsoft.com/sharepoint/v3/contenttype/forms"/>
  </ds:schemaRefs>
</ds:datastoreItem>
</file>

<file path=customXml/itemProps3.xml><?xml version="1.0" encoding="utf-8"?>
<ds:datastoreItem xmlns:ds="http://schemas.openxmlformats.org/officeDocument/2006/customXml" ds:itemID="{EC974FAA-1AE7-47A9-AFFD-FEF72D034859}">
  <ds:schemaRefs>
    <ds:schemaRef ds:uri="6bd54089-1b8b-40fb-8258-ba7c00c63c5d"/>
    <ds:schemaRef ds:uri="a0068f8b-dc48-408c-97f4-deb14ca375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27</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Thème Office</vt:lpstr>
      <vt:lpstr>Accompagner les enseignant·es par des outils d’évaluation</vt:lpstr>
      <vt:lpstr>Objectifs de la présentation</vt:lpstr>
      <vt:lpstr>Ancrage théorique : didactique de la langue d’enseignement</vt:lpstr>
      <vt:lpstr>Ancrage théorique : évaluation </vt:lpstr>
      <vt:lpstr>Perspective innovante</vt:lpstr>
      <vt:lpstr>Question de la recherche exploratoire </vt:lpstr>
      <vt:lpstr>Méthode: phase exploratoire</vt:lpstr>
      <vt:lpstr>Construire une planification de l’évaluation : un espace de confrontation des regards</vt:lpstr>
      <vt:lpstr>1. Circonscrire les savoirs visés : QUOI ?</vt:lpstr>
      <vt:lpstr>1. Circonscrire les savoirs visés : QUOI ?</vt:lpstr>
      <vt:lpstr>1. Circonscrire les savoirs visés : QUOI ?</vt:lpstr>
      <vt:lpstr>2. Identifier l’atteinte des objectifs, les traces qui témoignent d’un apprentissage </vt:lpstr>
      <vt:lpstr>L'Evaluation-soutien d'Apprentissage</vt:lpstr>
      <vt:lpstr>3-4e </vt:lpstr>
      <vt:lpstr>PowerPoint Presentation</vt:lpstr>
      <vt:lpstr>3. Proposer une progression d’activités</vt:lpstr>
      <vt:lpstr>Résultats: les enseignantes se sentent-elles mieux outillées dans leur travail ?</vt:lpstr>
      <vt:lpstr>Résultats: les enseignantes se sentent-elles mieux outillées dans leur travail ?</vt:lpstr>
      <vt:lpstr>Résultats: les enseignantes se sentent-elles mieux outillées dans leur travail ?</vt:lpstr>
      <vt:lpstr>Résultats: les enseignantes se sentent-elles mieux outillées dans leur travail ?</vt:lpstr>
      <vt:lpstr>Résultats: les enseignantes se sentent-elles mieux outillées dans leur travail ?</vt:lpstr>
      <vt:lpstr>Résultats: les enseignantes se sentent-elles mieux outillées dans leur travail ?</vt:lpstr>
      <vt:lpstr>Les défis</vt:lpstr>
      <vt:lpstr>Les défis</vt:lpstr>
      <vt:lpstr>Les défis</vt:lpstr>
      <vt:lpstr>Pour conclure</vt:lpstr>
      <vt:lpstr>Pour conclure</vt:lpstr>
      <vt:lpstr>Bibliographie</vt:lpstr>
      <vt:lpstr>Bibliographie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Mylène Ducrey Monnier</dc:creator>
  <cp:revision>178</cp:revision>
  <dcterms:created xsi:type="dcterms:W3CDTF">2024-12-05T15:03:35Z</dcterms:created>
  <dcterms:modified xsi:type="dcterms:W3CDTF">2025-05-23T15:53:35Z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0x01010018052CB0E5A9DE4590492F4F1F219190</vt:lpwstr>
  </property>
</Properties>
</file>