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4"/>
  </p:notesMasterIdLst>
  <p:handoutMasterIdLst>
    <p:handoutMasterId r:id="rId5"/>
  </p:handoutMasterIdLst>
  <p:sldIdLst>
    <p:sldId id="269" r:id="rId2"/>
    <p:sldId id="297" r:id="rId3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hard Rotzer" initials="BR" lastIdx="0" clrIdx="0">
    <p:extLst>
      <p:ext uri="{19B8F6BF-5375-455C-9EA6-DF929625EA0E}">
        <p15:presenceInfo xmlns:p15="http://schemas.microsoft.com/office/powerpoint/2012/main" userId="Bernhard Rotz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94"/>
  </p:normalViewPr>
  <p:slideViewPr>
    <p:cSldViewPr snapToGrid="0" snapToObjects="1" showGuides="1">
      <p:cViewPr varScale="1">
        <p:scale>
          <a:sx n="87" d="100"/>
          <a:sy n="87" d="100"/>
        </p:scale>
        <p:origin x="840" y="60"/>
      </p:cViewPr>
      <p:guideLst>
        <p:guide orient="horz" pos="1620"/>
        <p:guide pos="2880"/>
      </p:guideLst>
    </p:cSldViewPr>
  </p:slideViewPr>
  <p:outlineViewPr>
    <p:cViewPr>
      <p:scale>
        <a:sx n="70" d="100"/>
        <a:sy n="7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93C60E8A-6593-1545-B0E4-D5C3585A9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23BDD0-2255-3043-BEDD-285288A195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B9384D7-F898-174D-9F7C-402FBE0F6942}" type="datetimeFigureOut">
              <a:rPr lang="de-DE"/>
              <a:pPr>
                <a:defRPr/>
              </a:pPr>
              <a:t>02.07.2023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F8E02F-2861-724B-8975-C55BD347D2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C1DF3-1E51-B64E-8265-BEAA0A7C8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ADBCB80-A6B2-3C4C-AA0C-19AF9E800B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3D1F74B6-D73E-4246-8175-C938AAFA07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9496AB-1C46-6144-8AE5-77363C5724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7461334-99D5-1146-9119-ACB5A7406990}" type="datetimeFigureOut">
              <a:rPr lang="de-DE"/>
              <a:pPr>
                <a:defRPr/>
              </a:pPr>
              <a:t>02.07.2023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AF3FDA6-EB45-E742-A40D-C43C49A6C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E164DF84-802F-D14E-ABA7-43A4CCB73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DE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2C92DB-453B-3D4F-BFD3-52E9F0C0B0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4E831D-5E03-5A4B-BCAE-117714017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3">
            <a:extLst>
              <a:ext uri="{FF2B5EF4-FFF2-40B4-BE49-F238E27FC236}">
                <a16:creationId xmlns:a16="http://schemas.microsoft.com/office/drawing/2014/main" id="{E2EFC366-78EE-3646-9916-F5EA4444B311}"/>
              </a:ext>
            </a:extLst>
          </p:cNvPr>
          <p:cNvSpPr/>
          <p:nvPr userDrawn="1"/>
        </p:nvSpPr>
        <p:spPr>
          <a:xfrm>
            <a:off x="0" y="2092325"/>
            <a:ext cx="9144000" cy="3051175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E4EAC082-A961-B24A-AF78-AD7362DF24AA}"/>
              </a:ext>
            </a:extLst>
          </p:cNvPr>
          <p:cNvSpPr/>
          <p:nvPr userDrawn="1"/>
        </p:nvSpPr>
        <p:spPr>
          <a:xfrm>
            <a:off x="0" y="733425"/>
            <a:ext cx="252413" cy="136048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0"/>
          </p:nvPr>
        </p:nvSpPr>
        <p:spPr>
          <a:xfrm>
            <a:off x="252413" y="733425"/>
            <a:ext cx="8891587" cy="1358504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628651" y="2669348"/>
            <a:ext cx="5940000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28651" y="4244579"/>
            <a:ext cx="5940425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2pPr>
            <a:lvl3pPr marL="6858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3pPr>
            <a:lvl4pPr marL="10287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4pPr>
            <a:lvl5pPr marL="13716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18390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5">
            <a:extLst>
              <a:ext uri="{FF2B5EF4-FFF2-40B4-BE49-F238E27FC236}">
                <a16:creationId xmlns:a16="http://schemas.microsoft.com/office/drawing/2014/main" id="{4343ADD3-4051-F34A-808D-FD4FE9E8BDC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Bild 3" descr="Logo_PHVS_2farbig.eps">
            <a:extLst>
              <a:ext uri="{FF2B5EF4-FFF2-40B4-BE49-F238E27FC236}">
                <a16:creationId xmlns:a16="http://schemas.microsoft.com/office/drawing/2014/main" id="{9A3CE500-EEC9-B14E-82B8-CC43BF96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E9718513-2471-FD46-A983-0A042EFFC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4">
            <a:extLst>
              <a:ext uri="{FF2B5EF4-FFF2-40B4-BE49-F238E27FC236}">
                <a16:creationId xmlns:a16="http://schemas.microsoft.com/office/drawing/2014/main" id="{0778245F-A74B-5F4B-9129-033882043CD4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E03A750-F0BC-854A-ACA5-58DD221F69CD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FD70E67-C219-B74D-A76B-C3B74F9D540F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62F92F9-56BF-4F4F-82D1-D473CA799D0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33131A6E-8BD0-A846-901D-752973FA8C83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59210" cy="490537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5211599" y="1407985"/>
            <a:ext cx="3600000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687046"/>
            <a:ext cx="3600000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74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9869B6-7321-3049-B24E-9854C7C53FC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" name="Bild 3" descr="Logo_PHVS_2farbig.eps">
            <a:extLst>
              <a:ext uri="{FF2B5EF4-FFF2-40B4-BE49-F238E27FC236}">
                <a16:creationId xmlns:a16="http://schemas.microsoft.com/office/drawing/2014/main" id="{84A76C23-55FB-1747-B1EE-A1D36875E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B0096293-0930-EB4E-AE79-D50FE9D90F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4">
            <a:extLst>
              <a:ext uri="{FF2B5EF4-FFF2-40B4-BE49-F238E27FC236}">
                <a16:creationId xmlns:a16="http://schemas.microsoft.com/office/drawing/2014/main" id="{F35B033D-A9B4-A04F-9A4B-90FC0425CC38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C33A396-A839-D542-B754-6BAFE9E3AB98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CBAE474-27BF-7B42-B992-23E4173A0E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883DA96C-E3A8-B149-85A7-4038616A6968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D29A8DFB-746C-F14E-ADA8-C81ECE2839BE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62474" cy="490656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379544"/>
            <a:ext cx="3600000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Clr>
                <a:srgbClr val="5A9B32"/>
              </a:buClr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892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F105013A-DF31-184D-B111-2DFA329362E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3005A74E-4B78-EB43-9409-3C6A7B304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4">
            <a:extLst>
              <a:ext uri="{FF2B5EF4-FFF2-40B4-BE49-F238E27FC236}">
                <a16:creationId xmlns:a16="http://schemas.microsoft.com/office/drawing/2014/main" id="{D6D5694C-04F7-404C-8C6D-E7EDF5CEA184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C159880-1C49-8D4A-AA28-4E4BA43A262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E6653E88-3362-0E4F-8701-00A0FFB855E3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F1344602-9ED2-754B-A999-578B746578F4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09624FB4-70BF-BF41-9140-F452432A0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53690" y="1352084"/>
            <a:ext cx="8457908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678198"/>
            <a:ext cx="8457908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3689" y="472965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1459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B27DD38A-5550-4049-9467-EEA6636A6F3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216EFE1B-91B3-AF42-ACE7-427CC0014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666C38E1-0BFB-9745-95DA-9EB0708F567E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48631A9F-DEF3-3C48-BB04-51D6ABB0F399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55B7FFB-F1B6-424E-93B2-D130C21FD94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B66BF08-BE70-444C-9855-C034C854FF0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C0C03C0D-456B-324C-A87D-76B0FD6E1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352085"/>
            <a:ext cx="8457908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2964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8064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B2358C5-2EF6-1444-AA06-A2E95BB3C67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9FD759C9-F9DB-3C40-BDC3-18CB2EDA1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4EC288A2-3992-6F48-BC14-285BB1921089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F00975C-A2A1-4C42-876B-ACE6F762EF8C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806EBD1-6F92-6041-A67A-C843AA06AC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2CA240E9-2233-B845-8238-16B160FF6BC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196BA204-6FC4-5C4E-A30B-BF57B24B4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0017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353690" y="1339894"/>
            <a:ext cx="8457908" cy="3006329"/>
          </a:xfrm>
          <a:prstGeom prst="rect">
            <a:avLst/>
          </a:prstGeom>
        </p:spPr>
        <p:txBody>
          <a:bodyPr/>
          <a:lstStyle>
            <a:lvl1pPr marL="250763" indent="-250763">
              <a:buClr>
                <a:srgbClr val="898989"/>
              </a:buClr>
              <a:buSzPct val="120000"/>
              <a:buFont typeface="Symbol" pitchFamily="2" charset="2"/>
              <a:buChar char="-"/>
              <a:defRPr sz="1500">
                <a:latin typeface="+mn-lt"/>
              </a:defRPr>
            </a:lvl1pPr>
            <a:lvl2pPr marL="513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350">
                <a:latin typeface="+mn-lt"/>
              </a:defRPr>
            </a:lvl2pPr>
            <a:lvl3pPr marL="769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200">
                <a:latin typeface="+mn-lt"/>
              </a:defRPr>
            </a:lvl3pPr>
            <a:lvl4pPr marL="1026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282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690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7558180-1064-4240-9613-84EE22207AFB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38CC250D-108A-D94B-8C4E-7904720B8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F0E2D935-61D7-134F-A779-D257B0BFF1E0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2D78E4BC-1466-D443-9983-049540E122FB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0CC05FA-0D63-7D40-9485-22A8DBF63CD0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562AE3E1-5CF3-A642-B24C-CA5DF519A402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E8CAC78D-81D8-8C4F-A174-B011B39279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69290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53689" y="1336322"/>
            <a:ext cx="8457908" cy="3009459"/>
          </a:xfrm>
          <a:prstGeom prst="rect">
            <a:avLst/>
          </a:prstGeom>
        </p:spPr>
        <p:txBody>
          <a:bodyPr/>
          <a:lstStyle>
            <a:lvl1pPr marL="256500" indent="-256500">
              <a:buClr>
                <a:srgbClr val="898989"/>
              </a:buClr>
              <a:buFont typeface="+mj-lt"/>
              <a:buAutoNum type="arabicParenR"/>
              <a:defRPr sz="1500">
                <a:latin typeface="+mn-lt"/>
              </a:defRPr>
            </a:lvl1pPr>
            <a:lvl2pPr marL="513000" indent="-256500">
              <a:buClr>
                <a:srgbClr val="898989"/>
              </a:buClr>
              <a:buFont typeface="+mj-lt"/>
              <a:buAutoNum type="arabicParenR"/>
              <a:defRPr sz="1350">
                <a:latin typeface="+mn-lt"/>
              </a:defRPr>
            </a:lvl2pPr>
            <a:lvl3pPr marL="769500" indent="-256500">
              <a:buClr>
                <a:srgbClr val="898989"/>
              </a:buClr>
              <a:buFont typeface="+mj-lt"/>
              <a:buAutoNum type="arabicParenR"/>
              <a:defRPr sz="1200">
                <a:latin typeface="+mn-lt"/>
              </a:defRPr>
            </a:lvl3pPr>
            <a:lvl4pPr marL="1026000" indent="-256500">
              <a:buClr>
                <a:srgbClr val="898989"/>
              </a:buClr>
              <a:buFont typeface="+mj-lt"/>
              <a:buAutoNum type="arabicParenR"/>
              <a:defRPr sz="1050">
                <a:latin typeface="+mn-lt"/>
              </a:defRPr>
            </a:lvl4pPr>
            <a:lvl5pPr marL="1282500" indent="-256500">
              <a:buClr>
                <a:srgbClr val="898989"/>
              </a:buClr>
              <a:buFont typeface="+mj-lt"/>
              <a:buAutoNum type="arabicParenR"/>
              <a:defRPr sz="9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4856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9DD6C63E-977A-104D-91BB-3A029518E1F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0" name="Bild 3" descr="Logo_PHVS_2farbig.eps">
            <a:extLst>
              <a:ext uri="{FF2B5EF4-FFF2-40B4-BE49-F238E27FC236}">
                <a16:creationId xmlns:a16="http://schemas.microsoft.com/office/drawing/2014/main" id="{76B0A35B-AEC2-8546-917E-F1CB67D12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3">
            <a:extLst>
              <a:ext uri="{FF2B5EF4-FFF2-40B4-BE49-F238E27FC236}">
                <a16:creationId xmlns:a16="http://schemas.microsoft.com/office/drawing/2014/main" id="{D42804FC-5754-004F-B2A2-4A156EB04C77}"/>
              </a:ext>
            </a:extLst>
          </p:cNvPr>
          <p:cNvSpPr/>
          <p:nvPr userDrawn="1"/>
        </p:nvSpPr>
        <p:spPr>
          <a:xfrm>
            <a:off x="0" y="0"/>
            <a:ext cx="39195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F5585BDE-EA83-8E4F-A6FA-FC5456F241AF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18CF5D9E-8BE9-F84C-94AE-FC70BC80C08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8641D70-9282-6A4A-A591-9FFC29E4B9A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 4" descr="lernen.eps">
            <a:extLst>
              <a:ext uri="{FF2B5EF4-FFF2-40B4-BE49-F238E27FC236}">
                <a16:creationId xmlns:a16="http://schemas.microsoft.com/office/drawing/2014/main" id="{BC16465E-C27E-9B4B-B5AE-09AA1FDD2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4575975" y="73342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4303327" y="1026452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332401" y="733425"/>
            <a:ext cx="3280439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4575975" y="2057067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4303327" y="2350094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30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575975" y="3375914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4303327" y="3668940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830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5">
            <a:extLst>
              <a:ext uri="{FF2B5EF4-FFF2-40B4-BE49-F238E27FC236}">
                <a16:creationId xmlns:a16="http://schemas.microsoft.com/office/drawing/2014/main" id="{B30A5C8F-BE47-AA45-A8B4-55639575DAD6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Bild 3" descr="Logo_PHVS_2farbig.eps">
            <a:extLst>
              <a:ext uri="{FF2B5EF4-FFF2-40B4-BE49-F238E27FC236}">
                <a16:creationId xmlns:a16="http://schemas.microsoft.com/office/drawing/2014/main" id="{3ABB09E0-3CDA-6248-858A-8867036AB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7D8CBD8D-AECB-B44B-902F-6E32E8783FAE}"/>
              </a:ext>
            </a:extLst>
          </p:cNvPr>
          <p:cNvSpPr/>
          <p:nvPr userDrawn="1"/>
        </p:nvSpPr>
        <p:spPr>
          <a:xfrm>
            <a:off x="0" y="0"/>
            <a:ext cx="2801938" cy="464820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B6F3FBD4-0C79-E24E-9BAF-FED45008E46E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4D705579-B5F0-0047-ADF1-568CF0AD3A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C025A2BE-C5B2-6740-9480-8C0ACD1BFEEE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Bild 4" descr="lernen.eps">
            <a:extLst>
              <a:ext uri="{FF2B5EF4-FFF2-40B4-BE49-F238E27FC236}">
                <a16:creationId xmlns:a16="http://schemas.microsoft.com/office/drawing/2014/main" id="{08187AE3-BDC6-CC43-98BC-59F960B129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20312" y="2844719"/>
            <a:ext cx="2122350" cy="144752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12845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06527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700209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312845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505956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6997066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144" y="723857"/>
            <a:ext cx="2134687" cy="1860227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8727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1816CEC2-8D53-F44E-A586-9F4CDFB9192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D523F2E1-5374-0740-BE5F-F44953904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3">
            <a:extLst>
              <a:ext uri="{FF2B5EF4-FFF2-40B4-BE49-F238E27FC236}">
                <a16:creationId xmlns:a16="http://schemas.microsoft.com/office/drawing/2014/main" id="{19C69C2E-CF52-3A49-B8C9-0117A3141CAD}"/>
              </a:ext>
            </a:extLst>
          </p:cNvPr>
          <p:cNvSpPr/>
          <p:nvPr userDrawn="1"/>
        </p:nvSpPr>
        <p:spPr>
          <a:xfrm>
            <a:off x="0" y="0"/>
            <a:ext cx="4572000" cy="46434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700" dirty="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1B078C9B-948F-D744-A6D6-B08CC0CBACF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F624B2F-BB01-524F-B940-AF021B06A1BE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456638D6-697D-2743-9DAF-237EF62DD469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43C54C95-C61F-A54F-8142-C8945F4EE9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07975" y="1738058"/>
            <a:ext cx="3957093" cy="255418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975" y="728713"/>
            <a:ext cx="3957093" cy="99417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9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4572001" y="252275"/>
            <a:ext cx="4572000" cy="4638950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82626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06006F6-3252-8047-AE5D-888F1CBDCAFF}"/>
              </a:ext>
            </a:extLst>
          </p:cNvPr>
          <p:cNvSpPr/>
          <p:nvPr userDrawn="1"/>
        </p:nvSpPr>
        <p:spPr>
          <a:xfrm>
            <a:off x="0" y="609600"/>
            <a:ext cx="144463" cy="247650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6B6D5CB-40F2-414A-B395-D73D94CC2515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1C2AB0F-0B16-414E-AFFD-FC5EEC08097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CA2BD75-664B-2B46-B637-4A478ED2EE0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EF8CA524-D11B-C941-891E-6A628ED1DCCA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A7F46F1F-716E-1045-8E5C-692209F8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3" descr="Logo_PHVS_2farbig.eps">
            <a:extLst>
              <a:ext uri="{FF2B5EF4-FFF2-40B4-BE49-F238E27FC236}">
                <a16:creationId xmlns:a16="http://schemas.microsoft.com/office/drawing/2014/main" id="{296FB545-DABE-0443-B7FA-160161EFB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53690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808593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691" y="474671"/>
            <a:ext cx="8457906" cy="457979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792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37DC4901-CE8A-7945-A022-DF4FECAACB17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8989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" name="Bild 3" descr="Logo_PHVS_2farbig.eps">
            <a:extLst>
              <a:ext uri="{FF2B5EF4-FFF2-40B4-BE49-F238E27FC236}">
                <a16:creationId xmlns:a16="http://schemas.microsoft.com/office/drawing/2014/main" id="{A2C18E46-B33A-0D42-A4F8-23B86A3B0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7ED7C9F1-EE5C-3642-B2E3-C032599800CA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7A3497A-73F7-6645-AA9A-C054591B62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02.07.2023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AFA45B3-42AF-044A-A1ED-227A2461E090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4" descr="lernen.eps">
            <a:extLst>
              <a:ext uri="{FF2B5EF4-FFF2-40B4-BE49-F238E27FC236}">
                <a16:creationId xmlns:a16="http://schemas.microsoft.com/office/drawing/2014/main" id="{7C39C843-9190-964A-B7DF-4218DE80DD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30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3" descr="Logo_PHVS_2farbig.eps">
            <a:extLst>
              <a:ext uri="{FF2B5EF4-FFF2-40B4-BE49-F238E27FC236}">
                <a16:creationId xmlns:a16="http://schemas.microsoft.com/office/drawing/2014/main" id="{A3BB2DF6-E58C-714D-8049-993F86F8A13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127000"/>
            <a:ext cx="13874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 4" descr="lernen.eps">
            <a:extLst>
              <a:ext uri="{FF2B5EF4-FFF2-40B4-BE49-F238E27FC236}">
                <a16:creationId xmlns:a16="http://schemas.microsoft.com/office/drawing/2014/main" id="{3F88E1A9-CE66-4C46-A542-6A4CEFCEF28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hf hdr="0" ft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9pPr>
    </p:titleStyle>
    <p:bodyStyle>
      <a:lvl1pPr marL="3857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marL="342900" algn="l" defTabSz="342900" rtl="0" eaLnBrk="0" fontAlgn="base" hangingPunct="0">
        <a:spcBef>
          <a:spcPct val="20000"/>
        </a:spcBef>
        <a:spcAft>
          <a:spcPct val="0"/>
        </a:spcAft>
        <a:buFont typeface="+mj-lt" charset="0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2pPr>
      <a:lvl3pPr marL="10715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3pPr>
      <a:lvl4pPr marL="14144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4pPr>
      <a:lvl5pPr marL="17573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BD4D7AC-3463-3341-B10D-B31FEF1E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3" y="2348307"/>
            <a:ext cx="8891586" cy="1416050"/>
          </a:xfrm>
        </p:spPr>
        <p:txBody>
          <a:bodyPr/>
          <a:lstStyle/>
          <a:p>
            <a:pPr>
              <a:defRPr/>
            </a:pPr>
            <a:r>
              <a:rPr lang="de-CH" sz="2300" dirty="0"/>
              <a:t>Persistenz und Wandel </a:t>
            </a:r>
            <a:r>
              <a:rPr lang="de-CH" sz="2300" dirty="0" smtClean="0"/>
              <a:t/>
            </a:r>
            <a:br>
              <a:rPr lang="de-CH" sz="2300" dirty="0" smtClean="0"/>
            </a:br>
            <a:r>
              <a:rPr lang="de-CH" sz="2300" dirty="0" smtClean="0"/>
              <a:t>in </a:t>
            </a:r>
            <a:r>
              <a:rPr lang="de-CH" sz="2300" dirty="0"/>
              <a:t>den Deutschschweizer Religionsschulbüchern </a:t>
            </a:r>
            <a:r>
              <a:rPr lang="de-CH" sz="2300" dirty="0" smtClean="0"/>
              <a:t/>
            </a:r>
            <a:br>
              <a:rPr lang="de-CH" sz="2300" dirty="0" smtClean="0"/>
            </a:br>
            <a:r>
              <a:rPr lang="de-CH" sz="2300" dirty="0" smtClean="0"/>
              <a:t>im </a:t>
            </a:r>
            <a:r>
              <a:rPr lang="de-CH" sz="2300" dirty="0"/>
              <a:t>20. und 21. Jahrhundert </a:t>
            </a:r>
            <a:r>
              <a:rPr lang="de-CH" sz="2300" dirty="0" smtClean="0"/>
              <a:t/>
            </a:r>
            <a:br>
              <a:rPr lang="de-CH" sz="2300" dirty="0" smtClean="0"/>
            </a:br>
            <a:r>
              <a:rPr lang="de-CH" sz="2300" dirty="0" smtClean="0"/>
              <a:t>am </a:t>
            </a:r>
            <a:r>
              <a:rPr lang="de-CH" sz="2300" dirty="0"/>
              <a:t>Beispiel der Darstellung der Apostel in katholisch geprägten Gebieten</a:t>
            </a:r>
            <a:r>
              <a:rPr lang="de-CH" sz="2400" dirty="0"/>
              <a:t/>
            </a:r>
            <a:br>
              <a:rPr lang="de-CH" sz="2400" dirty="0"/>
            </a:br>
            <a:endParaRPr lang="de-DE" sz="24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091553-6BE9-A242-A48C-C73C29954D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2412" y="4530268"/>
            <a:ext cx="8796489" cy="457200"/>
          </a:xfr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sz="1200" dirty="0" smtClean="0">
                <a:cs typeface="Arial " charset="0"/>
              </a:rPr>
              <a:t>Bernhard Rotzer </a:t>
            </a:r>
            <a:r>
              <a:rPr lang="de-DE" altLang="de-DE" sz="1200" dirty="0">
                <a:cs typeface="Arial " charset="0"/>
              </a:rPr>
              <a:t>| </a:t>
            </a:r>
            <a:r>
              <a:rPr lang="de-DE" altLang="de-DE" sz="1200" dirty="0" smtClean="0">
                <a:cs typeface="Arial " charset="0"/>
              </a:rPr>
              <a:t>29.06.2023 </a:t>
            </a:r>
            <a:r>
              <a:rPr lang="de-DE" altLang="de-DE" sz="1200" dirty="0">
                <a:cs typeface="Arial " charset="0"/>
              </a:rPr>
              <a:t>| </a:t>
            </a:r>
            <a:r>
              <a:rPr lang="de-CH" sz="1200" dirty="0"/>
              <a:t>Kongress SGBF/SGL 2023 - «Zeiten des Umbruchs? Bildung zwischen Persistenz und Wandel</a:t>
            </a:r>
            <a:r>
              <a:rPr lang="de-CH" sz="1200" dirty="0" smtClean="0"/>
              <a:t>» (PH-ZH)</a:t>
            </a:r>
            <a:endParaRPr lang="de-CH" sz="1200" dirty="0"/>
          </a:p>
          <a:p>
            <a:endParaRPr lang="de-DE" altLang="de-DE" sz="1200" dirty="0">
              <a:cs typeface="Arial " charset="0"/>
            </a:endParaRP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0" b="3246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4921970" y="1219810"/>
            <a:ext cx="4209690" cy="276164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Schulbuchforschung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Erkenntnisinteressen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Ausgangslage und Methode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Autorenschaft und pädagogische Strömungen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Aposteldarstellungen. Kontinuitäten und Diskontinuitäten mit Interpretation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Fazit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CH" dirty="0" smtClean="0"/>
              <a:t>Ausblick</a:t>
            </a:r>
          </a:p>
          <a:p>
            <a:pPr marL="0" indent="0">
              <a:lnSpc>
                <a:spcPct val="150000"/>
              </a:lnSpc>
              <a:buNone/>
            </a:pPr>
            <a:endParaRPr lang="de-CH" dirty="0" smtClean="0"/>
          </a:p>
          <a:p>
            <a:pPr marL="0" indent="0">
              <a:lnSpc>
                <a:spcPct val="150000"/>
              </a:lnSpc>
              <a:buNone/>
            </a:pPr>
            <a:endParaRPr lang="de-CH" dirty="0" smtClean="0"/>
          </a:p>
          <a:p>
            <a:pPr marL="0" indent="0">
              <a:lnSpc>
                <a:spcPct val="150000"/>
              </a:lnSpc>
              <a:buNone/>
            </a:pPr>
            <a:endParaRPr lang="de-CH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950"/>
            <a:ext cx="4597400" cy="341630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003800" y="635000"/>
            <a:ext cx="3644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2200" b="1" dirty="0" smtClean="0">
                <a:latin typeface="+mn-lt"/>
              </a:rPr>
              <a:t>Inhaltsverzeichnis</a:t>
            </a:r>
          </a:p>
        </p:txBody>
      </p:sp>
    </p:spTree>
    <p:extLst>
      <p:ext uri="{BB962C8B-B14F-4D97-AF65-F5344CB8AC3E}">
        <p14:creationId xmlns:p14="http://schemas.microsoft.com/office/powerpoint/2010/main" val="277653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H VS">
  <a:themeElements>
    <a:clrScheme name="P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2202B"/>
      </a:accent1>
      <a:accent2>
        <a:srgbClr val="599B32"/>
      </a:accent2>
      <a:accent3>
        <a:srgbClr val="007553"/>
      </a:accent3>
      <a:accent4>
        <a:srgbClr val="99CC33"/>
      </a:accent4>
      <a:accent5>
        <a:srgbClr val="0269B1"/>
      </a:accent5>
      <a:accent6>
        <a:srgbClr val="FFCC00"/>
      </a:accent6>
      <a:hlink>
        <a:srgbClr val="F39A85"/>
      </a:hlink>
      <a:folHlink>
        <a:srgbClr val="C6C6C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Bildschirmpräsentation (16:9)</PresentationFormat>
  <Paragraphs>11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ＭＳ Ｐゴシック</vt:lpstr>
      <vt:lpstr>Arial</vt:lpstr>
      <vt:lpstr>Arial </vt:lpstr>
      <vt:lpstr>Calibri</vt:lpstr>
      <vt:lpstr>Symbol</vt:lpstr>
      <vt:lpstr>Wingdings</vt:lpstr>
      <vt:lpstr>1_PH VS</vt:lpstr>
      <vt:lpstr>Persistenz und Wandel  in den Deutschschweizer Religionsschulbüchern  im 20. und 21. Jahrhundert  am Beispiel der Darstellung der Apostel in katholisch geprägten Gebieten 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David Hischier</dc:creator>
  <cp:keywords/>
  <dc:description/>
  <cp:lastModifiedBy>Bernhard Rotzer</cp:lastModifiedBy>
  <cp:revision>214</cp:revision>
  <cp:lastPrinted>2020-01-16T15:11:31Z</cp:lastPrinted>
  <dcterms:created xsi:type="dcterms:W3CDTF">2012-01-30T08:35:02Z</dcterms:created>
  <dcterms:modified xsi:type="dcterms:W3CDTF">2023-07-02T07:11:57Z</dcterms:modified>
  <cp:category/>
</cp:coreProperties>
</file>